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76"/>
  </p:normalViewPr>
  <p:slideViewPr>
    <p:cSldViewPr snapToGrid="0" snapToObjects="1">
      <p:cViewPr varScale="1">
        <p:scale>
          <a:sx n="98" d="100"/>
          <a:sy n="98" d="100"/>
        </p:scale>
        <p:origin x="10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57290-9962-48F1-AE00-9BE7B5FED9A0}" type="datetimeFigureOut">
              <a:rPr lang="en-CA" smtClean="0"/>
              <a:t>2026-01-30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B335F-7A1F-4E76-BC79-EB7B01E6C0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027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9888-3CF6-4BF7-8DC0-7CBC466F7EB1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jour de la marmotte par Michelle Courville. CC-BY-NC-SA</a:t>
            </a: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8A35ACF-7A16-C647-96CA-DFFCBFA5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9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7C41-2437-432D-B8A0-74C36CBBA755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jour de la marmotte par Michelle Courville. CC-BY-NC-SA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A35ACF-7A16-C647-96CA-DFFCBFA5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9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C75D-2B46-4E05-BD6A-DE1031B3CDFF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jour de la marmotte par Michelle Courville. CC-BY-NC-SA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A35ACF-7A16-C647-96CA-DFFCBFA5AB1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3953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031F-BF08-466E-BD1B-207575342938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jour de la marmotte par Michelle Courville. CC-BY-NC-SA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A35ACF-7A16-C647-96CA-DFFCBFA5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53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29BD-E4FE-48E0-A8AB-1C0462812FD1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jour de la marmotte par Michelle Courville. CC-BY-NC-SA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A35ACF-7A16-C647-96CA-DFFCBFA5AB1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4064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299D-0824-40C0-90D4-7E403B562480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jour de la marmotte par Michelle Courville. CC-BY-NC-SA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A35ACF-7A16-C647-96CA-DFFCBFA5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60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28059-94D5-4C7E-9DD9-4DF588E3F760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jour de la marmotte par Michelle Courville. CC-BY-NC-SA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5ACF-7A16-C647-96CA-DFFCBFA5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0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F654-E368-4B1F-AF78-B9093E0978A8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jour de la marmotte par Michelle Courville. CC-BY-NC-SA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5ACF-7A16-C647-96CA-DFFCBFA5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3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A32D-EFCF-4EF4-A0E8-E18E84E3A7F5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jour de la marmotte par Michelle Courville. CC-BY-NC-SA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5ACF-7A16-C647-96CA-DFFCBFA5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5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8BA3-E283-43E9-8C29-DEB6D1E603F4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jour de la marmotte par Michelle Courville. CC-BY-NC-SA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A35ACF-7A16-C647-96CA-DFFCBFA5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9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B2BB-41E6-4E95-9D1A-FF28926259DA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jour de la marmotte par Michelle Courville. CC-BY-NC-SA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8A35ACF-7A16-C647-96CA-DFFCBFA5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7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09AC-7419-4B11-8EBD-DC641CFEAEDE}" type="datetime1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jour de la marmotte par Michelle Courville. CC-BY-NC-SA</a:t>
            </a: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8A35ACF-7A16-C647-96CA-DFFCBFA5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9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31B6-FD90-4B72-8E59-5A372C94D3D2}" type="datetime1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jour de la marmotte par Michelle Courville. CC-BY-NC-SA</a:t>
            </a: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5ACF-7A16-C647-96CA-DFFCBFA5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1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83A6-2704-419C-8CB5-DFFDBFCC6DD1}" type="datetime1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jour de la marmotte par Michelle Courville. CC-BY-NC-SA</a:t>
            </a: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5ACF-7A16-C647-96CA-DFFCBFA5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2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2BCC-F4FB-45CF-8C4D-11557CD65EE9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jour de la marmotte par Michelle Courville. CC-BY-NC-SA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5ACF-7A16-C647-96CA-DFFCBFA5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3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493C-9FEF-4636-9915-EBAB4F582646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jour de la marmotte par Michelle Courville. CC-BY-NC-SA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A35ACF-7A16-C647-96CA-DFFCBFA5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3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C895-3115-436D-A37F-7C0F87870632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 jour de la marmotte par Michelle Courville. CC-BY-NC-SA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8A35ACF-7A16-C647-96CA-DFFCBFA5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9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app.classroomscreen.com/pv1/dc957a29-c58d-4589-936f-44f4de65e443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D0FF40-5D70-2D4D-97B7-C246CAEC2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254" y="490508"/>
            <a:ext cx="2754684" cy="2034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AD6580-00CC-084B-BA32-64C13B439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618" y="1427162"/>
            <a:ext cx="20828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AE7C2E-819D-A34F-8DB1-CC52063B0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29" y="695238"/>
            <a:ext cx="3678053" cy="1829498"/>
          </a:xfrm>
          <a:prstGeom prst="rect">
            <a:avLst/>
          </a:prstGeom>
        </p:spPr>
      </p:pic>
      <p:pic>
        <p:nvPicPr>
          <p:cNvPr id="1026" name="Picture 2" descr="Groundhog Day Sticker by GIPHY Studios Originals">
            <a:extLst>
              <a:ext uri="{FF2B5EF4-FFF2-40B4-BE49-F238E27FC236}">
                <a16:creationId xmlns:a16="http://schemas.microsoft.com/office/drawing/2014/main" id="{BD84027C-E56B-C842-8E99-D0B753A89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156" y="2922364"/>
            <a:ext cx="3583687" cy="282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C4F6F9-CDE9-073B-9E3B-433721119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i="1" dirty="0"/>
              <a:t>Le jour de la marmotte </a:t>
            </a:r>
            <a:r>
              <a:rPr lang="fr-FR" dirty="0"/>
              <a:t>par Michelle Courville. CC-BY-NC-SA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84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9A95D9-65C9-AF45-8470-694E18827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13" y="519599"/>
            <a:ext cx="5437188" cy="1580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036968-B340-2644-8BE3-254698E0F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13" y="2503180"/>
            <a:ext cx="5437188" cy="16134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4A47FC-6658-D748-A3C7-93B4DC993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12" y="4519572"/>
            <a:ext cx="5437189" cy="16091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44E231-078A-664E-BAC4-903FB0DB4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350" y="519599"/>
            <a:ext cx="5303838" cy="15861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58308A-0B74-EC45-9481-3737C23EA3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350" y="2486705"/>
            <a:ext cx="5303838" cy="16099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D9925C-BCE0-1247-BBD2-D37B70DB0E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9349" y="4477619"/>
            <a:ext cx="5303839" cy="159707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4ACF36-2F5B-9C41-B3E9-9FE5E2A4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i="1" dirty="0"/>
              <a:t>Le jour de la marmotte </a:t>
            </a:r>
            <a:r>
              <a:rPr lang="fr-FR" dirty="0"/>
              <a:t>par Michelle Courville. CC-BY-NC-SA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C2F7B1-2E78-C247-AC69-AFA7F31A5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038" y="476591"/>
            <a:ext cx="5408912" cy="15861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33E54C-2EA7-A34B-9E9D-A457D3CEF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89" y="2415059"/>
            <a:ext cx="5394293" cy="15861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76B000-DBA6-9240-A928-4B9947F3A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0" y="476592"/>
            <a:ext cx="5349573" cy="15861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8F6416-ED0B-5D41-A97B-97CCE83CC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3020" y="2419346"/>
            <a:ext cx="5394293" cy="1581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5AD32E-62CF-C64B-B9D9-AE7717F17B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3020" y="4475721"/>
            <a:ext cx="5416162" cy="15964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FDF5DA-254E-5C4A-90FA-6EA98E408C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751" y="4475721"/>
            <a:ext cx="5408872" cy="158913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0FB527-34B1-14FE-4C86-07294AE0F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i="1" dirty="0"/>
              <a:t>Le jour de la marmotte </a:t>
            </a:r>
            <a:r>
              <a:rPr lang="fr-FR" dirty="0"/>
              <a:t>par Michelle Courville. CC-BY-NC-SA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4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3A6344-9F08-1542-BDA5-9A8037A7F194}"/>
              </a:ext>
            </a:extLst>
          </p:cNvPr>
          <p:cNvSpPr txBox="1"/>
          <p:nvPr/>
        </p:nvSpPr>
        <p:spPr>
          <a:xfrm>
            <a:off x="1000125" y="514350"/>
            <a:ext cx="1052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GRESTINGTEACHERFACESOLID" panose="02000603000000000000" pitchFamily="2" charset="0"/>
                <a:ea typeface="AGRESTINGTEACHERFACESOLID" panose="02000603000000000000" pitchFamily="2" charset="0"/>
              </a:rPr>
              <a:t>Est-</a:t>
            </a:r>
            <a:r>
              <a:rPr lang="en-US" sz="3600" dirty="0" err="1">
                <a:latin typeface="AGRESTINGTEACHERFACESOLID" panose="02000603000000000000" pitchFamily="2" charset="0"/>
                <a:ea typeface="AGRESTINGTEACHERFACESOLID" panose="02000603000000000000" pitchFamily="2" charset="0"/>
              </a:rPr>
              <a:t>ce</a:t>
            </a:r>
            <a:r>
              <a:rPr lang="en-US" sz="3600" dirty="0">
                <a:latin typeface="AGRESTINGTEACHERFACESOLID" panose="02000603000000000000" pitchFamily="2" charset="0"/>
                <a:ea typeface="AGRESTINGTEACHERFACESOLID" panose="02000603000000000000" pitchFamily="2" charset="0"/>
              </a:rPr>
              <a:t> que la </a:t>
            </a:r>
            <a:r>
              <a:rPr lang="en-US" sz="3600" dirty="0" err="1">
                <a:latin typeface="AGRESTINGTEACHERFACESOLID" panose="02000603000000000000" pitchFamily="2" charset="0"/>
                <a:ea typeface="AGRESTINGTEACHERFACESOLID" panose="02000603000000000000" pitchFamily="2" charset="0"/>
              </a:rPr>
              <a:t>marmotte</a:t>
            </a:r>
            <a:r>
              <a:rPr lang="en-US" sz="3600" dirty="0">
                <a:latin typeface="AGRESTINGTEACHERFACESOLID" panose="02000603000000000000" pitchFamily="2" charset="0"/>
                <a:ea typeface="AGRESTINGTEACHERFACESOLID" panose="02000603000000000000" pitchFamily="2" charset="0"/>
              </a:rPr>
              <a:t> </a:t>
            </a:r>
            <a:r>
              <a:rPr lang="en-US" sz="3600" dirty="0" err="1">
                <a:latin typeface="AGRESTINGTEACHERFACESOLID" panose="02000603000000000000" pitchFamily="2" charset="0"/>
                <a:ea typeface="AGRESTINGTEACHERFACESOLID" panose="02000603000000000000" pitchFamily="2" charset="0"/>
              </a:rPr>
              <a:t>va</a:t>
            </a:r>
            <a:r>
              <a:rPr lang="en-US" sz="3600" dirty="0">
                <a:latin typeface="AGRESTINGTEACHERFACESOLID" panose="02000603000000000000" pitchFamily="2" charset="0"/>
                <a:ea typeface="AGRESTINGTEACHERFACESOLID" panose="02000603000000000000" pitchFamily="2" charset="0"/>
              </a:rPr>
              <a:t> </a:t>
            </a:r>
            <a:r>
              <a:rPr lang="en-US" sz="3600" dirty="0" err="1">
                <a:latin typeface="AGRESTINGTEACHERFACESOLID" panose="02000603000000000000" pitchFamily="2" charset="0"/>
                <a:ea typeface="AGRESTINGTEACHERFACESOLID" panose="02000603000000000000" pitchFamily="2" charset="0"/>
              </a:rPr>
              <a:t>voir</a:t>
            </a:r>
            <a:r>
              <a:rPr lang="en-US" sz="3600" dirty="0">
                <a:latin typeface="AGRESTINGTEACHERFACESOLID" panose="02000603000000000000" pitchFamily="2" charset="0"/>
                <a:ea typeface="AGRESTINGTEACHERFACESOLID" panose="02000603000000000000" pitchFamily="2" charset="0"/>
              </a:rPr>
              <a:t> son ombre?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1F6C6116-EF3B-6E48-9F83-D862CA6AD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49" y="1846262"/>
            <a:ext cx="6977063" cy="39084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612820-FC7D-0B45-9024-708DFF42D4A9}"/>
              </a:ext>
            </a:extLst>
          </p:cNvPr>
          <p:cNvSpPr txBox="1"/>
          <p:nvPr/>
        </p:nvSpPr>
        <p:spPr>
          <a:xfrm>
            <a:off x="4505898" y="2236425"/>
            <a:ext cx="3866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Clique </a:t>
            </a:r>
            <a:r>
              <a:rPr lang="en-US" dirty="0" err="1"/>
              <a:t>ici</a:t>
            </a:r>
            <a:r>
              <a:rPr lang="en-US" dirty="0"/>
              <a:t> pour faire un sondage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122353-3594-E02E-8F53-D52DFBF06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i="1" dirty="0"/>
              <a:t>Le jour de la marmotte </a:t>
            </a:r>
            <a:r>
              <a:rPr lang="fr-FR" dirty="0"/>
              <a:t>par Michelle Courville. CC-BY-NC-SA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0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78B7CD-4A8E-E342-B19E-BEB19469CBC6}"/>
              </a:ext>
            </a:extLst>
          </p:cNvPr>
          <p:cNvSpPr txBox="1"/>
          <p:nvPr/>
        </p:nvSpPr>
        <p:spPr>
          <a:xfrm>
            <a:off x="1457899" y="1322024"/>
            <a:ext cx="55818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Quelle </a:t>
            </a:r>
            <a:r>
              <a:rPr lang="en-US" sz="3200" dirty="0" err="1"/>
              <a:t>saison</a:t>
            </a:r>
            <a:r>
              <a:rPr lang="en-US" sz="3200" dirty="0"/>
              <a:t> </a:t>
            </a:r>
            <a:r>
              <a:rPr lang="en-US" sz="3200" dirty="0" err="1"/>
              <a:t>préfères-tu</a:t>
            </a:r>
            <a:r>
              <a:rPr lang="en-US" sz="3200" dirty="0"/>
              <a:t>?</a:t>
            </a:r>
          </a:p>
          <a:p>
            <a:endParaRPr lang="en-US" sz="3200" dirty="0"/>
          </a:p>
          <a:p>
            <a:r>
              <a:rPr lang="en-US" sz="3200" dirty="0" err="1"/>
              <a:t>L’hiver</a:t>
            </a:r>
            <a:r>
              <a:rPr lang="en-US" sz="3200" dirty="0"/>
              <a:t> </a:t>
            </a:r>
            <a:r>
              <a:rPr lang="en-US" sz="3200" dirty="0" err="1"/>
              <a:t>ou</a:t>
            </a:r>
            <a:r>
              <a:rPr lang="en-US" sz="3200" dirty="0"/>
              <a:t> le printemps? </a:t>
            </a:r>
            <a:r>
              <a:rPr lang="en-US" sz="3200" dirty="0" err="1"/>
              <a:t>Explique</a:t>
            </a:r>
            <a:r>
              <a:rPr lang="en-US" sz="3200" dirty="0"/>
              <a:t> </a:t>
            </a:r>
            <a:r>
              <a:rPr lang="en-US" sz="3200" dirty="0" err="1"/>
              <a:t>pourquoi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4AC109-CE2E-B741-9465-30D0AD8C2045}"/>
              </a:ext>
            </a:extLst>
          </p:cNvPr>
          <p:cNvSpPr txBox="1"/>
          <p:nvPr/>
        </p:nvSpPr>
        <p:spPr>
          <a:xfrm>
            <a:off x="1311008" y="465516"/>
            <a:ext cx="7491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GRESTINGTEACHERFACESOLID" panose="02000603000000000000" pitchFamily="2" charset="0"/>
                <a:ea typeface="AGRESTINGTEACHERFACESOLID" panose="02000603000000000000" pitchFamily="2" charset="0"/>
              </a:rPr>
              <a:t>Salles de </a:t>
            </a:r>
            <a:r>
              <a:rPr lang="en-US" sz="4000" dirty="0" err="1">
                <a:latin typeface="AGRESTINGTEACHERFACESOLID" panose="02000603000000000000" pitchFamily="2" charset="0"/>
                <a:ea typeface="AGRESTINGTEACHERFACESOLID" panose="02000603000000000000" pitchFamily="2" charset="0"/>
              </a:rPr>
              <a:t>conférence</a:t>
            </a:r>
            <a:endParaRPr lang="en-US" sz="4000" dirty="0">
              <a:latin typeface="AGRESTINGTEACHERFACESOLID" panose="02000603000000000000" pitchFamily="2" charset="0"/>
              <a:ea typeface="AGRESTINGTEACHERFACESOLID" panose="02000603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99D9A6-5348-554F-888B-A2EF7D277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512" y="587550"/>
            <a:ext cx="4013933" cy="614715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9C1B31-F43B-CD23-BAAA-E68D98E4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dirty="0"/>
              <a:t>Le jour de la marmotte </a:t>
            </a:r>
            <a:r>
              <a:rPr lang="fr-FR" dirty="0"/>
              <a:t>par Michelle Courville. CC-BY-NC-SA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8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irror&#10;&#10;Description automatically generated">
            <a:extLst>
              <a:ext uri="{FF2B5EF4-FFF2-40B4-BE49-F238E27FC236}">
                <a16:creationId xmlns:a16="http://schemas.microsoft.com/office/drawing/2014/main" id="{4070C6CD-3CF4-4DAE-80CF-F0C95189C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2116377"/>
            <a:ext cx="7186613" cy="44928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496B9A-B77F-414B-8A6D-D542A5A1AC25}"/>
              </a:ext>
            </a:extLst>
          </p:cNvPr>
          <p:cNvSpPr txBox="1"/>
          <p:nvPr/>
        </p:nvSpPr>
        <p:spPr>
          <a:xfrm>
            <a:off x="5597407" y="3536156"/>
            <a:ext cx="1018622" cy="3000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fr-CA" sz="1350" dirty="0">
              <a:latin typeface="HelloAbracadabra" panose="02000603000000000000" pitchFamily="2" charset="0"/>
              <a:ea typeface="HelloAbracadabra" panose="02000603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A2CC0C-73C5-404F-BE81-E59DCCD57E77}"/>
              </a:ext>
            </a:extLst>
          </p:cNvPr>
          <p:cNvSpPr txBox="1"/>
          <p:nvPr/>
        </p:nvSpPr>
        <p:spPr>
          <a:xfrm>
            <a:off x="1456414" y="1212332"/>
            <a:ext cx="927917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00" dirty="0"/>
              <a:t>Écris le choix que tu préfères dans le cercle du centre. Ensuite, remplis les cercles autour avec des raisons pour lesquelles tu préfères ton choix. </a:t>
            </a:r>
            <a:endParaRPr lang="en-US" sz="2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9FE31-7040-F54C-9A77-1D8359342FE6}"/>
              </a:ext>
            </a:extLst>
          </p:cNvPr>
          <p:cNvSpPr txBox="1"/>
          <p:nvPr/>
        </p:nvSpPr>
        <p:spPr>
          <a:xfrm>
            <a:off x="1311008" y="465516"/>
            <a:ext cx="7491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GRESTINGTEACHERFACESOLID" panose="02000603000000000000" pitchFamily="2" charset="0"/>
                <a:ea typeface="AGRESTINGTEACHERFACESOLID" panose="02000603000000000000" pitchFamily="2" charset="0"/>
              </a:rPr>
              <a:t>Salles de </a:t>
            </a:r>
            <a:r>
              <a:rPr lang="en-US" sz="4000" dirty="0" err="1">
                <a:latin typeface="AGRESTINGTEACHERFACESOLID" panose="02000603000000000000" pitchFamily="2" charset="0"/>
                <a:ea typeface="AGRESTINGTEACHERFACESOLID" panose="02000603000000000000" pitchFamily="2" charset="0"/>
              </a:rPr>
              <a:t>conférence</a:t>
            </a:r>
            <a:endParaRPr lang="en-US" sz="4000" dirty="0">
              <a:latin typeface="AGRESTINGTEACHERFACESOLID" panose="02000603000000000000" pitchFamily="2" charset="0"/>
              <a:ea typeface="AGRESTINGTEACHERFACESOLID" panose="0200060300000000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7EE9D0-0D25-2EC4-0A60-ED7770A05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550" y="5793048"/>
            <a:ext cx="1964986" cy="707885"/>
          </a:xfrm>
        </p:spPr>
        <p:txBody>
          <a:bodyPr/>
          <a:lstStyle/>
          <a:p>
            <a:r>
              <a:rPr lang="fr-FR" i="1" dirty="0"/>
              <a:t>Le jour de la marmotte</a:t>
            </a:r>
            <a:r>
              <a:rPr lang="fr-FR" dirty="0"/>
              <a:t> par Michelle Courville. </a:t>
            </a:r>
          </a:p>
          <a:p>
            <a:r>
              <a:rPr lang="fr-FR" dirty="0"/>
              <a:t>CC-BY-NC-SA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5414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f43d531-13d9-421a-948b-78aaf4eac418}" enabled="1" method="Standard" siteId="{043c5d87-8370-464f-af11-0c9b9db80d8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{717B3C19-F76E-8848-B3F5-53B741125548}tf10001069</Template>
  <TotalTime>69</TotalTime>
  <Words>120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AGRESTINGTEACHERFACESOLID</vt:lpstr>
      <vt:lpstr>Aptos</vt:lpstr>
      <vt:lpstr>Arial</vt:lpstr>
      <vt:lpstr>Century Gothic</vt:lpstr>
      <vt:lpstr>HelloAbracadabra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T Courville</dc:creator>
  <cp:lastModifiedBy>Mirela Cherciov</cp:lastModifiedBy>
  <cp:revision>10</cp:revision>
  <dcterms:created xsi:type="dcterms:W3CDTF">2021-01-30T23:50:13Z</dcterms:created>
  <dcterms:modified xsi:type="dcterms:W3CDTF">2026-01-30T22:03:49Z</dcterms:modified>
</cp:coreProperties>
</file>