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Patrick Hand"/>
      <p:regular r:id="rId16"/>
    </p:embeddedFont>
    <p:embeddedFont>
      <p:font typeface="Amatic SC"/>
      <p:regular r:id="rId17"/>
      <p:bold r:id="rId18"/>
    </p:embeddedFont>
    <p:embeddedFont>
      <p:font typeface="Source Code Pr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D3BFEA-3C4C-4B61-87DC-8E80557ECD9F}">
  <a:tblStyle styleId="{6DD3BFEA-3C4C-4B61-87DC-8E80557ECD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5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4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maticSC-regular.fntdata"/><Relationship Id="rId16" Type="http://schemas.openxmlformats.org/officeDocument/2006/relationships/font" Target="fonts/PatrickHand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ourceCodePr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maticS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r.wikimini.org/wiki/Po%C3%A9si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e501276a6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e501276a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4d3cd72d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4d3cd72d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501276a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501276a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Definition </a:t>
            </a:r>
            <a:r>
              <a:rPr lang="en" u="sng">
                <a:solidFill>
                  <a:schemeClr val="hlink"/>
                </a:solidFill>
                <a:latin typeface="Patrick Hand"/>
                <a:ea typeface="Patrick Hand"/>
                <a:cs typeface="Patrick Hand"/>
                <a:sym typeface="Patrick Hand"/>
                <a:hlinkClick r:id="rId2"/>
              </a:rPr>
              <a:t>Wikimini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4d3cd72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4d3cd72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3b1a905c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3b1a905c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3b1a905c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3b1a905c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e4d3cd72d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e4d3cd72d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501276a6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501276a6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r.wikimini.org/wiki/Genre_litt%C3%A9raire" TargetMode="External"/><Relationship Id="rId4" Type="http://schemas.openxmlformats.org/officeDocument/2006/relationships/hyperlink" Target="https://fr.wikimini.org/wiki/Mot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fr.wikimini.org/wiki/Phrase" TargetMode="External"/><Relationship Id="rId6" Type="http://schemas.openxmlformats.org/officeDocument/2006/relationships/hyperlink" Target="https://fr.wikimini.org/w/index.php?title=Sonorit%C3%A9&amp;action=edit&amp;redlink=1" TargetMode="External"/><Relationship Id="rId7" Type="http://schemas.openxmlformats.org/officeDocument/2006/relationships/hyperlink" Target="https://fr.wikimini.org/wiki/Rythme" TargetMode="External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112825"/>
            <a:ext cx="8520600" cy="179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trick Hand"/>
                <a:ea typeface="Patrick Hand"/>
                <a:cs typeface="Patrick Hand"/>
                <a:sym typeface="Patrick Hand"/>
              </a:rPr>
              <a:t>La poésie - </a:t>
            </a:r>
            <a:r>
              <a:rPr lang="en" sz="4800">
                <a:latin typeface="Patrick Hand"/>
                <a:ea typeface="Patrick Hand"/>
                <a:cs typeface="Patrick Hand"/>
                <a:sym typeface="Patrick Hand"/>
              </a:rPr>
              <a:t>Le calligramme</a:t>
            </a:r>
            <a:endParaRPr sz="48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latin typeface="Patrick Hand"/>
                <a:ea typeface="Patrick Hand"/>
                <a:cs typeface="Patrick Hand"/>
                <a:sym typeface="Patrick Hand"/>
              </a:rPr>
              <a:t>Immersion française - Niveau junior </a:t>
            </a:r>
            <a:endParaRPr b="0" sz="21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350" y="4071825"/>
            <a:ext cx="934000" cy="3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62975" y="3534300"/>
            <a:ext cx="32973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rPr>
              <a:t>Par</a:t>
            </a:r>
            <a:r>
              <a:rPr lang="en" sz="16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rPr>
              <a:t> : </a:t>
            </a:r>
            <a:r>
              <a:rPr b="1" lang="en" sz="16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rPr>
              <a:t>Johana Catanea</a:t>
            </a:r>
            <a:endParaRPr b="1" sz="1600">
              <a:solidFill>
                <a:schemeClr val="accen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9" name="Google Shape;59;p13" title="Capture d’écran 2026-05-26 à 18.08.5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150" y="2038625"/>
            <a:ext cx="1361925" cy="13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Merci d’utiliser cette ressource ! 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Cette ressource est partagée sous licence </a:t>
            </a:r>
            <a:r>
              <a:rPr b="1"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CC BY-NC-SA 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: vous pouvez la copier et l'adapter librement à des fins non commerciales, à condition de citer l'auteur et de partager vos modifications sous cette même licence. </a:t>
            </a:r>
            <a:endParaRPr sz="21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Les illustrations de ce document proviennent de Canva ou ont été créées par l'auteur. </a:t>
            </a:r>
            <a:endParaRPr sz="21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66" name="Google Shape;66;p14" title="Screenshot 2026-05-27 13162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450" y="3212500"/>
            <a:ext cx="1639100" cy="13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3200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Note à l’enseignant(e)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339700"/>
            <a:ext cx="8520600" cy="36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Cette ressource a été testée en classe avec des élèves de </a:t>
            </a:r>
            <a:r>
              <a:rPr b="1" lang="en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4ème, 5ème et 6ème année du programme d’immersion</a:t>
            </a:r>
            <a:r>
              <a:rPr lang="en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. Elle fait partie d’une unité sur la poésie. 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À la fin de l’unité, les familles des élèves sont invitées à venir dans la salle de classe pour un “café poésie*.” Ce jour-là, les poèmes des élèves sont affichés tout autour de la salle de classe, et les parents sont invités à circuler dans la salle de classe afin de lire les poèmes. Ensuite, chaque élève choisit un ou deux poème à lire aux familles. </a:t>
            </a:r>
            <a:endParaRPr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 sz="20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*La salle de classe est transformée en café pour l’occasion. Encouragez les familles à apporter des collations et des boissons ! </a:t>
            </a:r>
            <a:endParaRPr i="1" sz="20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200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Screenshot 2026-05-27 1323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1798" y="46998"/>
            <a:ext cx="1782200" cy="12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Qu’est-ce que la </a:t>
            </a: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poésie</a:t>
            </a: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 ? 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La </a:t>
            </a:r>
            <a:r>
              <a:rPr b="1"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poésie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 est un 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genre littéraire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 qui consiste à jouer avec les </a:t>
            </a:r>
            <a:r>
              <a:rPr b="1" lang="en" sz="2750">
                <a:solidFill>
                  <a:srgbClr val="000000"/>
                </a:solidFill>
                <a:highlight>
                  <a:srgbClr val="FCFCFC"/>
                </a:highlight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mots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, les </a:t>
            </a:r>
            <a:r>
              <a:rPr b="1" lang="en" sz="2750">
                <a:solidFill>
                  <a:srgbClr val="000000"/>
                </a:solidFill>
                <a:highlight>
                  <a:srgbClr val="FCFCFC"/>
                </a:highlight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phrases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, les </a:t>
            </a:r>
            <a:r>
              <a:rPr b="1" lang="en" sz="2750">
                <a:solidFill>
                  <a:srgbClr val="000000"/>
                </a:solidFill>
                <a:highlight>
                  <a:srgbClr val="FCFCFC"/>
                </a:highlight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sonorités</a:t>
            </a:r>
            <a:r>
              <a:rPr b="1"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et les </a:t>
            </a:r>
            <a:r>
              <a:rPr b="1" lang="en" sz="2750">
                <a:solidFill>
                  <a:srgbClr val="000000"/>
                </a:solidFill>
                <a:highlight>
                  <a:srgbClr val="FCFCFC"/>
                </a:highlight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rythmes</a:t>
            </a:r>
            <a:r>
              <a:rPr lang="en" sz="2750">
                <a:solidFill>
                  <a:srgbClr val="000000"/>
                </a:solidFill>
                <a:highlight>
                  <a:srgbClr val="FCFCFC"/>
                </a:highlight>
                <a:latin typeface="Patrick Hand"/>
                <a:ea typeface="Patrick Hand"/>
                <a:cs typeface="Patrick Hand"/>
                <a:sym typeface="Patrick Hand"/>
              </a:rPr>
              <a:t>.</a:t>
            </a:r>
            <a:r>
              <a:rPr lang="en" sz="28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35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82" name="Google Shape;82;p16" title="Screenshot 2026-05-27 124955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81500" y="3132599"/>
            <a:ext cx="2350325" cy="18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275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Quels types de poésies connais-tu ? 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trick Hand"/>
              <a:buChar char="-"/>
            </a:pPr>
            <a:r>
              <a:rPr lang="en" sz="24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La poésie sensorielle </a:t>
            </a:r>
            <a:endParaRPr sz="24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trick Hand"/>
              <a:buChar char="-"/>
            </a:pPr>
            <a:r>
              <a:rPr lang="en" sz="24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L’acrostiche </a:t>
            </a:r>
            <a:endParaRPr sz="24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trick Hand"/>
              <a:buChar char="-"/>
            </a:pPr>
            <a:r>
              <a:rPr lang="en" sz="24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Le Haiku </a:t>
            </a:r>
            <a:endParaRPr sz="24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trick Hand"/>
              <a:buChar char="-"/>
            </a:pPr>
            <a:r>
              <a:rPr lang="en" sz="24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Le cinquain</a:t>
            </a:r>
            <a:endParaRPr sz="24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atrick Hand"/>
              <a:buChar char="-"/>
            </a:pPr>
            <a:r>
              <a:rPr lang="en" sz="24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La poésie en rimes (le quatrain) </a:t>
            </a:r>
            <a:endParaRPr sz="24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200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Screenshot 2026-05-27 12520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3913" y="1396125"/>
            <a:ext cx="25050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Connais</a:t>
            </a: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-tu le </a:t>
            </a: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calligramme </a:t>
            </a: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? 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093850"/>
            <a:ext cx="4260300" cy="3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Un calligramme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est une forme de poésie visuelle où les mots sont disposés de manière à former un dessin qui représente le sujet du poème. C'est une façon unique et artistique d'exprimer des idées et de jouer avec les mots.</a:t>
            </a:r>
            <a:endParaRPr sz="21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Par exemple, si tu écris  un poème sur les oiseaux,  tu peux disposer les mots de manière à former la silhouette d’un oiseau. Tu peux aussi 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écrire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à 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l'intérieur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plutôt</a:t>
            </a:r>
            <a:r>
              <a:rPr lang="en" sz="2100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qu’autour !</a:t>
            </a:r>
            <a:endParaRPr sz="21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200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IMG_0483 (1)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776" y="1473125"/>
            <a:ext cx="3850552" cy="288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1800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Comment créer un calligramme ?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859025"/>
            <a:ext cx="8520600" cy="4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Commence par </a:t>
            </a:r>
            <a:r>
              <a:rPr b="1"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choisir un sujet</a:t>
            </a:r>
            <a:r>
              <a:rPr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pour ton calligramme. Cela peut être un animal, un objet ou même une idée abstraite comme l'amitié. </a:t>
            </a:r>
            <a:r>
              <a:rPr b="1"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N’oublie pas que tu devras faire un dessin pour représenter ce sujet ! </a:t>
            </a:r>
            <a:endParaRPr b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Fais une liste de mots</a:t>
            </a:r>
            <a:r>
              <a:rPr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liée à ton sujet. Pense à des noms, adjectifs et des verbes qui décrivent ou sont associés à ton sujet. Par exemple, si tu as choisi le chat, tu peux écrire des mots comme "mignon", "griffes", "boule de poils", etc. </a:t>
            </a:r>
            <a:r>
              <a:rPr i="1"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Exemple sur la prochaine diapositive !</a:t>
            </a:r>
            <a:endParaRPr i="1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9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trick Hand"/>
              <a:buChar char="●"/>
            </a:pPr>
            <a:r>
              <a:rPr b="1"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Aide-toi de cette liste de mot pour écrire ton poème.</a:t>
            </a:r>
            <a:r>
              <a:rPr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Pour un défi en plus, fais en sorte que ton poème rime ! 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200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title="Screenshot 2026-05-27 13405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8797" y="4370897"/>
            <a:ext cx="650925" cy="4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880">
                <a:latin typeface="Patrick Hand"/>
                <a:ea typeface="Patrick Hand"/>
                <a:cs typeface="Patrick Hand"/>
                <a:sym typeface="Patrick Hand"/>
              </a:rPr>
              <a:t>Voici une liste de 24 mots liés aux thèmes de la nature, de l'ours et de l'amitié. </a:t>
            </a:r>
            <a:r>
              <a:rPr lang="en" sz="1880">
                <a:latin typeface="Patrick Hand"/>
                <a:ea typeface="Patrick Hand"/>
                <a:cs typeface="Patrick Hand"/>
                <a:sym typeface="Patrick Hand"/>
              </a:rPr>
              <a:t>Classe chaque mot dans la colonne correspondante du tableau ci-dessous</a:t>
            </a:r>
            <a:r>
              <a:rPr b="0" lang="en" sz="1880">
                <a:latin typeface="Patrick Hand"/>
                <a:ea typeface="Patrick Hand"/>
                <a:cs typeface="Patrick Hand"/>
                <a:sym typeface="Patrick Hand"/>
              </a:rPr>
              <a:t> : </a:t>
            </a:r>
            <a:endParaRPr b="0" sz="188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94250"/>
            <a:ext cx="8520600" cy="9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Ami(e) • Rivière • Fourrure • Partage • Montagne • Miel • Confiance • Forêt • Grognement • Arbres • Griffes • Sourire • Saisons • Caverne •  Gentillesse • Écorce • Hibernation • Fidèle • Feuilles • Traces de pas</a:t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aphicFrame>
        <p:nvGraphicFramePr>
          <p:cNvPr id="114" name="Google Shape;114;p20"/>
          <p:cNvGraphicFramePr/>
          <p:nvPr/>
        </p:nvGraphicFramePr>
        <p:xfrm>
          <a:off x="952500" y="290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{6DD3BFEA-3C4C-4B61-87DC-8E80557ECD9F}</a:tableStyleId>
              </a:tblPr>
              <a:tblGrid>
                <a:gridCol w="2413000"/>
                <a:gridCol w="2413000"/>
                <a:gridCol w="2413000"/>
              </a:tblGrid>
              <a:tr h="680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La nature</a:t>
                      </a:r>
                      <a:endParaRPr b="1" sz="220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L’o</a:t>
                      </a:r>
                      <a:r>
                        <a:rPr b="1" lang="en" sz="220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urs</a:t>
                      </a:r>
                      <a:endParaRPr b="1" sz="220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L</a:t>
                      </a:r>
                      <a:r>
                        <a:rPr b="1" lang="en" sz="2200">
                          <a:latin typeface="Patrick Hand"/>
                          <a:ea typeface="Patrick Hand"/>
                          <a:cs typeface="Patrick Hand"/>
                          <a:sym typeface="Patrick Hand"/>
                        </a:rPr>
                        <a:t>'amitié</a:t>
                      </a:r>
                      <a:endParaRPr b="1" sz="2200">
                        <a:latin typeface="Patrick Hand"/>
                        <a:ea typeface="Patrick Hand"/>
                        <a:cs typeface="Patrick Hand"/>
                        <a:sym typeface="Patrick Hand"/>
                      </a:endParaRPr>
                    </a:p>
                  </a:txBody>
                  <a:tcPr marT="91425" marB="91425" marR="91425" marL="91425"/>
                </a:tc>
              </a:tr>
              <a:tr h="136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5" name="Google Shape;115;p20" title="Screenshot 2026-05-27 1340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276248" y="4103753"/>
            <a:ext cx="1050800" cy="68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Voici les </a:t>
            </a: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étapes </a:t>
            </a:r>
            <a:r>
              <a:rPr b="0" lang="en">
                <a:latin typeface="Patrick Hand"/>
                <a:ea typeface="Patrick Hand"/>
                <a:cs typeface="Patrick Hand"/>
                <a:sym typeface="Patrick Hand"/>
              </a:rPr>
              <a:t>: </a:t>
            </a:r>
            <a:endParaRPr b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093850"/>
            <a:ext cx="8520600" cy="40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583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Choisis un sujet et </a:t>
            </a:r>
            <a:r>
              <a:rPr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écris</a:t>
            </a:r>
            <a:r>
              <a:rPr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 une liste de mots en rapport avec ce sujet. </a:t>
            </a:r>
            <a:r>
              <a:rPr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Une fois ta liste de mots terminée, écris un poème avec ces mots-là. </a:t>
            </a:r>
            <a:r>
              <a:rPr b="1"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Fais corriger ton poème à l’enseignant(e).</a:t>
            </a:r>
            <a:endParaRPr sz="1795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53"/>
              <a:buFont typeface="Arial"/>
              <a:buNone/>
            </a:pPr>
            <a:r>
              <a:t/>
            </a:r>
            <a:endParaRPr sz="1795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583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Une fois l’étape précédente corrigée, tu peux </a:t>
            </a:r>
            <a:r>
              <a:rPr b="1"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dessiner.</a:t>
            </a:r>
            <a:endParaRPr b="1" sz="1795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53"/>
              <a:buFont typeface="Arial"/>
              <a:buNone/>
            </a:pPr>
            <a:r>
              <a:t/>
            </a:r>
            <a:endParaRPr sz="1795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42583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95"/>
              <a:buChar char="●"/>
            </a:pPr>
            <a:r>
              <a:rPr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Ensuite, </a:t>
            </a:r>
            <a:r>
              <a:rPr b="1" lang="en" sz="1795">
                <a:solidFill>
                  <a:srgbClr val="000000"/>
                </a:solidFill>
                <a:latin typeface="Patrick Hand"/>
                <a:ea typeface="Patrick Hand"/>
                <a:cs typeface="Patrick Hand"/>
                <a:sym typeface="Patrick Hand"/>
              </a:rPr>
              <a:t>écris ton poème autour de ton dessin. Sois créatif·ve s’il te reste de l’espace. </a:t>
            </a:r>
            <a:endParaRPr sz="1795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3200" y="4703700"/>
            <a:ext cx="934000" cy="3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 title="Screenshot 2026-05-27 13220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9645" y="4067498"/>
            <a:ext cx="1167055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