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grandir Wide Heavy" panose="020B0604020202020204" charset="0"/>
      <p:regular r:id="rId9"/>
    </p:embeddedFont>
    <p:embeddedFont>
      <p:font typeface="Canva Sans" panose="020B0604020202020204" charset="0"/>
      <p:regular r:id="rId10"/>
    </p:embeddedFont>
    <p:embeddedFont>
      <p:font typeface="HK Grotesk" panose="020B0604020202020204" charset="0"/>
      <p:regular r:id="rId11"/>
    </p:embeddedFont>
    <p:embeddedFont>
      <p:font typeface="HK Grotesk Bold" panose="020B0604020202020204" charset="0"/>
      <p:regular r:id="rId12"/>
    </p:embeddedFont>
    <p:embeddedFont>
      <p:font typeface="HK Grotesk Semi-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500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7:47.4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2311 1 24575,'-777'0'0,"761"1"0,1 1 0,-1 0 0,0 1 0,-18 7 0,17-5 0,0-1 0,0-1 0,-21 2 0,-258-4 0,144-2 0,130 0 0,-36-7 0,36 4 0,-35-1 0,-683 6-1365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8:38.9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546 0 24484,'-546'36'0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8:51.5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24575,'13'0'0,"13"-1"0,-1 2 0,1 1 0,33 6 0,-40-4 0,40 1 0,-40-4 0,1 0 0,22 6 0,-30-5 86,1 0-1,-1-1 0,16-1 0,-17 0-511,1 0-1,-1 1 1,20 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9:05.0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1517 0 24380,'-1517'18'0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9:09.5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24575,'14'1'0,"-1"1"0,0 1 0,0 0 0,0 0 0,0 2 0,-1-1 0,1 2 0,15 8 0,25 21 0,-40-24 0,2-2 0,22 13 0,-32-20 0,7 4 0,1 0 0,0 0 0,0-1 0,1-1 0,-1 0 0,1-1 0,24 2 0,-18-4 0,0 1 0,0 1 0,0 1 0,-1 1 0,0 0 0,0 1 0,31 15 0,-26-5 0,-20-13 0,0 0 0,0 0 0,1-1 0,-1 1 0,1-1 0,0 0 0,-1 0 0,1-1 0,0 0 0,7 2 0,34 5 0,-31-5 0,0-1 0,1 0 0,16 0 0,-8-5 0,0-1 0,-1 0 0,36-13 0,-44 12 0,37-11-1365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9:21.0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24575,'441'0'-1365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9:26.2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654 2 24575,'-125'-2'0,"-133"4"0,190 7 0,39-5 0,-39 1 0,-37-6-1365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9:28.9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23892,'372'0'0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9:55.9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24404,'777'18'0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50:11.3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24494,'917'70'0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50:18.0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 24575,'62'-1'0,"70"3"0,-115 0 0,-1 2 0,1 0 0,29 11 0,-30-8 0,0-2 0,0 0 0,32 4 0,176-6 0,-117-5 0,-34 3 0,80-3 0,-54-15-1365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7:56.9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24233,'406'18'0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50:21.2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24575,'460'0'0,"-447"1"0,0 0 0,24 6 0,-23-4 0,0 0 0,18 0 0,199-2 222,-109-2-1809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50:26.1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24575,'464'0'-1365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50:28.9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24575,'386'0'0,"-372"1"0,1 0 0,27 7 0,-3 0 0,-31-7 0,35 6 0,81 2 0,-106-9 0,0-1 0,0-1 0,23-6 0,5 1 0,-33 5 0,0 0 0,0 0 0,22-9 0,-19 6-170,1 1-1,-1 0 0,1 1 1,0 1-1,-1 1 0,1 0 1,22 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50:40.2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24 155 24575,'426'0'0,"-415"1"0,0 0 0,0 1 0,-1 0 0,1 0 0,0 1 0,14 7 0,-3-2 0,-4-4 0,-1-1 0,1-1 0,0 0 0,0-1 0,0-1 0,23-3 0,8 1 0,93 4 0,111-4 0,-165-7 0,29-1 0,-468 11 0,330-2 0,-37-7 0,-16-1 0,-473 7 0,279 4 0,264-2 0,1 0 0,-1-1 0,0 1 0,1-1 0,-1 0 0,0 0 0,-4-3 0,8 4 0,-1 0 0,1 0 0,0 0 0,-1 0 0,1 0 0,0 0 0,0-1 0,-1 1 0,1 0 0,0 0 0,0 0 0,-1-1 0,1 1 0,0 0 0,0 0 0,0-1 0,-1 1 0,1 0 0,0 0 0,0-1 0,0 1 0,0 0 0,0-1 0,0 1 0,0 0 0,-1 0 0,1-1 0,0 1 0,0 0 0,0-1 0,0 1 0,1-1 0,-1 0 0,1 0 0,0 0 0,0 1 0,0-1 0,0 0 0,0 0 0,0 1 0,0-1 0,0 0 0,0 1 0,0-1 0,0 1 0,0 0 0,2-1 0,34-8 0,-29 7 0,-1 1 0,1-1 0,0-1 0,11-4 0,-8 1 0,1 0 0,0 1 0,0 0 0,0 1 0,0 0 0,1 1 0,-1 1 0,1 0 0,0 0 0,15 1 0,424 3 0,-433-3 0,37-7 0,-36 5 0,29-2 0,59-4 0,18-1 0,-68 12 0,77-3 0,-123-1 84,-1-1 0,1 0-1,16-6 1,25-6-1784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51:28.8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24575,'565'0'-1365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51:34.6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24575,'65'1'0,"84"11"0,-93-7 0,101-4 0,-68-3 0,377 2 0,-438-1 0,35-7 0,-34 4 0,32-1 0,-51 5 0,13 0 0,1-1 0,-1 0 0,29-7 0,-1-2-1365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8:03.1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24575,'354'0'0,"-341"1"0,1 0 0,22 5 0,-21-2 0,0-2 0,15 1 0,93-3-1365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8:05.6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24575,'22'1'0,"0"1"0,-1 1 0,1 1 0,-1 0 0,0 2 0,26 11 0,-25-10 0,-14-5 0,-1 1 0,1-1 0,0 2 0,-1-1 0,0 1 0,0 0 0,0 0 0,0 1 0,-1-1 0,11 12 0,-12-12 0,0 0 0,0 0 0,0 0 0,1 0 0,-1-1 0,1 0 0,8 3 0,16 10 0,-17-7-4,-1 0 0,19 18 0,-14-10-1349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8:08.2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24575,'15'1'0,"1"1"0,-1 1 0,-1 0 0,1 1 0,-1 1 0,1 0 0,18 10 0,32 10 0,-31-17-74,-1-1 1,1-2-1,1-1 0,-1-2 0,47-3 1,-39 1-850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8:10.9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23892,'618'0'0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8:19.1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23892,'671'0'0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8:25.1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24575,'348'0'0,"-331"1"0,1 1 0,21 4 0,-22-2 0,1-2 0,20 2 0,297-5-1365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21:48:27.6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 24575,'75'-1'0,"80"2"0,-107 8 0,-35-6 0,-1 0 0,21 0 0,55-3-1365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4BB39-A666-4493-9B3F-DAEFF021FCDC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E8D5F-4561-4E40-A91A-EEC54F7D68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76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L’image vient de https://www.digischool.fr/cours/decouvrir-et-manipuler-les-fractions-simples-zv0v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E8D5F-4561-4E40-A91A-EEC54F7D682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0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47" Type="http://schemas.openxmlformats.org/officeDocument/2006/relationships/customXml" Target="../ink/ink23.xml"/><Relationship Id="rId50" Type="http://schemas.openxmlformats.org/officeDocument/2006/relationships/image" Target="../media/image30.png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customXml" Target="../ink/ink18.xml"/><Relationship Id="rId40" Type="http://schemas.openxmlformats.org/officeDocument/2006/relationships/image" Target="../media/image25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4.xml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3.xml"/><Relationship Id="rId30" Type="http://schemas.openxmlformats.org/officeDocument/2006/relationships/image" Target="../media/image20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9.png"/><Relationship Id="rId8" Type="http://schemas.openxmlformats.org/officeDocument/2006/relationships/image" Target="../media/image9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20" Type="http://schemas.openxmlformats.org/officeDocument/2006/relationships/image" Target="../media/image15.png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227587" cy="10287000"/>
          </a:xfrm>
          <a:prstGeom prst="rect">
            <a:avLst/>
          </a:prstGeom>
          <a:solidFill>
            <a:srgbClr val="3090D9"/>
          </a:solidFill>
        </p:spPr>
      </p:sp>
      <p:sp>
        <p:nvSpPr>
          <p:cNvPr id="3" name="Freeform 3"/>
          <p:cNvSpPr/>
          <p:nvPr/>
        </p:nvSpPr>
        <p:spPr>
          <a:xfrm>
            <a:off x="1709995" y="1937139"/>
            <a:ext cx="6121234" cy="6412721"/>
          </a:xfrm>
          <a:custGeom>
            <a:avLst/>
            <a:gdLst/>
            <a:ahLst/>
            <a:cxnLst/>
            <a:rect l="l" t="t" r="r" b="b"/>
            <a:pathLst>
              <a:path w="6121234" h="6412721">
                <a:moveTo>
                  <a:pt x="0" y="0"/>
                </a:moveTo>
                <a:lnTo>
                  <a:pt x="6121234" y="0"/>
                </a:lnTo>
                <a:lnTo>
                  <a:pt x="6121234" y="6412722"/>
                </a:lnTo>
                <a:lnTo>
                  <a:pt x="0" y="64127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00950" y="3600450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</p:spPr>
        </p:sp>
        <p:sp>
          <p:nvSpPr>
            <p:cNvPr id="6" name="TextBox 6"/>
            <p:cNvSpPr txBox="1"/>
            <p:nvPr/>
          </p:nvSpPr>
          <p:spPr>
            <a:xfrm>
              <a:off x="0" y="-123825"/>
              <a:ext cx="812800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001427" y="2885686"/>
            <a:ext cx="6257873" cy="407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</a:pPr>
            <a:r>
              <a:rPr lang="en-US" sz="6399" b="1" dirty="0">
                <a:solidFill>
                  <a:srgbClr val="3090D9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Les fractions dans </a:t>
            </a:r>
            <a:r>
              <a:rPr lang="en-US" sz="6399" b="1" dirty="0" err="1">
                <a:solidFill>
                  <a:srgbClr val="3090D9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notre</a:t>
            </a:r>
            <a:r>
              <a:rPr lang="en-US" sz="6399" b="1" dirty="0">
                <a:solidFill>
                  <a:srgbClr val="3090D9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 </a:t>
            </a:r>
            <a:r>
              <a:rPr lang="en-US" sz="6399" b="1" dirty="0" err="1">
                <a:solidFill>
                  <a:srgbClr val="3090D9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classe</a:t>
            </a:r>
            <a:endParaRPr lang="en-US" sz="6399" b="1" dirty="0">
              <a:solidFill>
                <a:srgbClr val="3090D9"/>
              </a:solidFill>
              <a:latin typeface="Agrandir Wide Heavy"/>
              <a:ea typeface="Agrandir Wide Heavy"/>
              <a:cs typeface="Agrandir Wide Heavy"/>
              <a:sym typeface="Agrandir Wide Heav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001426" y="7298040"/>
            <a:ext cx="6257873" cy="828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719"/>
              </a:lnSpc>
            </a:pPr>
            <a:r>
              <a:rPr lang="en-US" sz="4800" b="1" dirty="0">
                <a:solidFill>
                  <a:srgbClr val="575E66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Par Deirdre McNamee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074A7-2298-7C91-B7E5-AAA7D3053CC2}"/>
              </a:ext>
            </a:extLst>
          </p:cNvPr>
          <p:cNvSpPr txBox="1"/>
          <p:nvPr/>
        </p:nvSpPr>
        <p:spPr>
          <a:xfrm>
            <a:off x="10515600" y="9616049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fractions dans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Deirdre McNamee. CC-BY-NC-SA.</a:t>
            </a:r>
            <a:endParaRPr lang="en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597623"/>
          </a:xfrm>
          <a:prstGeom prst="rect">
            <a:avLst/>
          </a:prstGeom>
          <a:solidFill>
            <a:srgbClr val="CEEAFF"/>
          </a:solidFill>
        </p:spPr>
      </p:sp>
      <p:sp>
        <p:nvSpPr>
          <p:cNvPr id="3" name="Freeform 3"/>
          <p:cNvSpPr/>
          <p:nvPr/>
        </p:nvSpPr>
        <p:spPr>
          <a:xfrm>
            <a:off x="10225454" y="4934902"/>
            <a:ext cx="7033846" cy="4114800"/>
          </a:xfrm>
          <a:custGeom>
            <a:avLst/>
            <a:gdLst/>
            <a:ahLst/>
            <a:cxnLst/>
            <a:rect l="l" t="t" r="r" b="b"/>
            <a:pathLst>
              <a:path w="7033846" h="4114800">
                <a:moveTo>
                  <a:pt x="0" y="0"/>
                </a:moveTo>
                <a:lnTo>
                  <a:pt x="7033846" y="0"/>
                </a:lnTo>
                <a:lnTo>
                  <a:pt x="7033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19150"/>
            <a:ext cx="1300804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1"/>
              </a:lnSpc>
              <a:spcBef>
                <a:spcPct val="0"/>
              </a:spcBef>
            </a:pPr>
            <a:r>
              <a:rPr lang="en-US" sz="7109" b="1">
                <a:solidFill>
                  <a:srgbClr val="0069A6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Créer des fractions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374717"/>
            <a:ext cx="8539135" cy="488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3114" lvl="1" indent="-466557" algn="l">
              <a:lnSpc>
                <a:spcPts val="6482"/>
              </a:lnSpc>
              <a:spcBef>
                <a:spcPct val="0"/>
              </a:spcBef>
              <a:buAutoNum type="arabicPeriod"/>
            </a:pPr>
            <a:r>
              <a:rPr lang="en-US" sz="4321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Qui joue à un </a:t>
            </a:r>
            <a:r>
              <a:rPr lang="en-US" sz="4321" b="1">
                <a:solidFill>
                  <a:srgbClr val="575E66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sport</a:t>
            </a:r>
            <a:r>
              <a:rPr lang="en-US" sz="4321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 en dehors de l’école ?</a:t>
            </a:r>
          </a:p>
          <a:p>
            <a:pPr marL="933114" lvl="1" indent="-466557" algn="l">
              <a:lnSpc>
                <a:spcPts val="6482"/>
              </a:lnSpc>
              <a:spcBef>
                <a:spcPct val="0"/>
              </a:spcBef>
              <a:buAutoNum type="arabicPeriod"/>
            </a:pPr>
            <a:r>
              <a:rPr lang="en-US" sz="4321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Qui joue d’un </a:t>
            </a:r>
            <a:r>
              <a:rPr lang="en-US" sz="4321" b="1">
                <a:solidFill>
                  <a:srgbClr val="575E66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instrument</a:t>
            </a:r>
            <a:r>
              <a:rPr lang="en-US" sz="4321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 en dehors de l’école ? </a:t>
            </a:r>
          </a:p>
          <a:p>
            <a:pPr marL="933114" lvl="1" indent="-466557" algn="l">
              <a:lnSpc>
                <a:spcPts val="6482"/>
              </a:lnSpc>
              <a:spcBef>
                <a:spcPct val="0"/>
              </a:spcBef>
              <a:buAutoNum type="arabicPeriod"/>
            </a:pPr>
            <a:r>
              <a:rPr lang="en-US" sz="4321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Combien d’élèves sont ici aujourd’hui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3668A-AD06-292E-7688-6268A62CD1FE}"/>
              </a:ext>
            </a:extLst>
          </p:cNvPr>
          <p:cNvSpPr txBox="1"/>
          <p:nvPr/>
        </p:nvSpPr>
        <p:spPr>
          <a:xfrm>
            <a:off x="11506200" y="99176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fractions dans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Deirdre McNamee. CC-BY-NC-SA.</a:t>
            </a:r>
            <a:endParaRPr lang="en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597623"/>
          </a:xfrm>
          <a:prstGeom prst="rect">
            <a:avLst/>
          </a:prstGeom>
          <a:solidFill>
            <a:srgbClr val="CEEAFF"/>
          </a:solidFill>
        </p:spPr>
      </p:sp>
      <p:sp>
        <p:nvSpPr>
          <p:cNvPr id="4" name="Freeform 4"/>
          <p:cNvSpPr/>
          <p:nvPr/>
        </p:nvSpPr>
        <p:spPr>
          <a:xfrm rot="-10800000">
            <a:off x="10842057" y="6559753"/>
            <a:ext cx="1761064" cy="499502"/>
          </a:xfrm>
          <a:custGeom>
            <a:avLst/>
            <a:gdLst/>
            <a:ahLst/>
            <a:cxnLst/>
            <a:rect l="l" t="t" r="r" b="b"/>
            <a:pathLst>
              <a:path w="1761064" h="499502">
                <a:moveTo>
                  <a:pt x="0" y="0"/>
                </a:moveTo>
                <a:lnTo>
                  <a:pt x="1761064" y="0"/>
                </a:lnTo>
                <a:lnTo>
                  <a:pt x="1761064" y="499502"/>
                </a:lnTo>
                <a:lnTo>
                  <a:pt x="0" y="4995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19150"/>
            <a:ext cx="10510660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1"/>
              </a:lnSpc>
              <a:spcBef>
                <a:spcPct val="0"/>
              </a:spcBef>
            </a:pPr>
            <a:r>
              <a:rPr lang="en-US" sz="7109" b="1">
                <a:solidFill>
                  <a:srgbClr val="0069A6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Les parties d’une fraction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30109" y="6478865"/>
            <a:ext cx="4429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69A6"/>
                </a:solidFill>
                <a:latin typeface="Canva Sans"/>
                <a:ea typeface="Canva Sans"/>
                <a:cs typeface="Canva Sans"/>
                <a:sym typeface="Canva Sans"/>
              </a:rPr>
              <a:t>La barre de fraction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93561" y="8595139"/>
            <a:ext cx="4429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69A6"/>
                </a:solidFill>
                <a:latin typeface="Canva Sans"/>
                <a:ea typeface="Canva Sans"/>
                <a:cs typeface="Canva Sans"/>
                <a:sym typeface="Canva Sans"/>
              </a:rPr>
              <a:t>« Deux </a:t>
            </a:r>
            <a:r>
              <a:rPr lang="en-US" sz="3399" dirty="0" err="1">
                <a:solidFill>
                  <a:srgbClr val="0069A6"/>
                </a:solidFill>
                <a:latin typeface="Canva Sans"/>
                <a:ea typeface="Canva Sans"/>
                <a:cs typeface="Canva Sans"/>
                <a:sym typeface="Canva Sans"/>
              </a:rPr>
              <a:t>cinquièmes</a:t>
            </a:r>
            <a:r>
              <a:rPr lang="en-US" sz="3399" dirty="0">
                <a:solidFill>
                  <a:srgbClr val="0069A6"/>
                </a:solidFill>
                <a:latin typeface="Canva Sans"/>
                <a:ea typeface="Canva Sans"/>
                <a:cs typeface="Canva Sans"/>
                <a:sym typeface="Canva Sans"/>
              </a:rPr>
              <a:t> 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5B3B7-422D-8FAE-35BB-0CA12CB1A385}"/>
              </a:ext>
            </a:extLst>
          </p:cNvPr>
          <p:cNvSpPr txBox="1"/>
          <p:nvPr/>
        </p:nvSpPr>
        <p:spPr>
          <a:xfrm>
            <a:off x="11506200" y="99176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fractions dans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Deirdre McNamee. CC-BY-NC-SA.</a:t>
            </a:r>
            <a:endParaRPr lang="en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-in-text">
            <a:extLst>
              <a:ext uri="{FF2B5EF4-FFF2-40B4-BE49-F238E27FC236}">
                <a16:creationId xmlns:a16="http://schemas.microsoft.com/office/drawing/2014/main" id="{B0D81871-4395-46DC-D18B-BF8F2615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3630"/>
            <a:ext cx="9101717" cy="455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6392651" y="5663936"/>
            <a:ext cx="9690" cy="3328934"/>
          </a:xfrm>
          <a:prstGeom prst="line">
            <a:avLst/>
          </a:prstGeom>
          <a:ln w="9525" cap="rnd">
            <a:solidFill>
              <a:srgbClr val="3090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3597623"/>
          </a:xfrm>
          <a:prstGeom prst="rect">
            <a:avLst/>
          </a:prstGeom>
          <a:solidFill>
            <a:srgbClr val="CEEAFF"/>
          </a:solid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28700" y="6576754"/>
          <a:ext cx="4513500" cy="420672"/>
        </p:xfrm>
        <a:graphic>
          <a:graphicData uri="http://schemas.openxmlformats.org/drawingml/2006/table">
            <a:tbl>
              <a:tblPr/>
              <a:tblGrid>
                <a:gridCol w="112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672"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endParaRPr lang="en-US" sz="1100"/>
                    </a:p>
                  </a:txBody>
                  <a:tcPr marL="72550" marR="72550" marT="72550" marB="72550" anchor="ctr">
                    <a:lnL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D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endParaRPr lang="en-US" sz="1100"/>
                    </a:p>
                  </a:txBody>
                  <a:tcPr marL="72550" marR="72550" marT="72550" marB="72550" anchor="ctr">
                    <a:lnL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D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endParaRPr lang="en-US" sz="1100"/>
                    </a:p>
                  </a:txBody>
                  <a:tcPr marL="72550" marR="72550" marT="72550" marB="72550" anchor="ctr">
                    <a:lnL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D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endParaRPr lang="en-US" sz="1100"/>
                    </a:p>
                  </a:txBody>
                  <a:tcPr marL="72550" marR="72550" marT="72550" marB="72550" anchor="ctr">
                    <a:lnL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31" cap="flat" cmpd="sng" algn="ctr">
                      <a:solidFill>
                        <a:srgbClr val="309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AutoShape 5"/>
          <p:cNvSpPr/>
          <p:nvPr/>
        </p:nvSpPr>
        <p:spPr>
          <a:xfrm flipH="1" flipV="1">
            <a:off x="12372682" y="5663936"/>
            <a:ext cx="19379" cy="3328968"/>
          </a:xfrm>
          <a:prstGeom prst="line">
            <a:avLst/>
          </a:prstGeom>
          <a:ln w="9525" cap="rnd">
            <a:solidFill>
              <a:srgbClr val="3090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6499633" y="6371521"/>
            <a:ext cx="5873049" cy="1050803"/>
          </a:xfrm>
          <a:custGeom>
            <a:avLst/>
            <a:gdLst/>
            <a:ahLst/>
            <a:cxnLst/>
            <a:rect l="l" t="t" r="r" b="b"/>
            <a:pathLst>
              <a:path w="5873049" h="1050803">
                <a:moveTo>
                  <a:pt x="0" y="0"/>
                </a:moveTo>
                <a:lnTo>
                  <a:pt x="5873049" y="0"/>
                </a:lnTo>
                <a:lnTo>
                  <a:pt x="5873049" y="1050803"/>
                </a:lnTo>
                <a:lnTo>
                  <a:pt x="0" y="1050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09" t="-71612" r="-8675" b="-282105"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6739594" y="7422324"/>
            <a:ext cx="4110393" cy="0"/>
          </a:xfrm>
          <a:prstGeom prst="line">
            <a:avLst/>
          </a:prstGeom>
          <a:ln w="38100" cap="flat">
            <a:solidFill>
              <a:srgbClr val="8EDDB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0567035" y="7131368"/>
            <a:ext cx="346710" cy="346710"/>
            <a:chOff x="0" y="0"/>
            <a:chExt cx="462280" cy="462280"/>
          </a:xfrm>
        </p:grpSpPr>
        <p:sp>
          <p:nvSpPr>
            <p:cNvPr id="9" name="Freeform 9"/>
            <p:cNvSpPr/>
            <p:nvPr/>
          </p:nvSpPr>
          <p:spPr>
            <a:xfrm>
              <a:off x="50524" y="50711"/>
              <a:ext cx="360586" cy="360496"/>
            </a:xfrm>
            <a:custGeom>
              <a:avLst/>
              <a:gdLst/>
              <a:ahLst/>
              <a:cxnLst/>
              <a:rect l="l" t="t" r="r" b="b"/>
              <a:pathLst>
                <a:path w="360586" h="360496">
                  <a:moveTo>
                    <a:pt x="47266" y="11519"/>
                  </a:moveTo>
                  <a:cubicBezTo>
                    <a:pt x="95526" y="87719"/>
                    <a:pt x="114576" y="104229"/>
                    <a:pt x="139976" y="123279"/>
                  </a:cubicBezTo>
                  <a:cubicBezTo>
                    <a:pt x="175536" y="151219"/>
                    <a:pt x="244116" y="182969"/>
                    <a:pt x="280946" y="213449"/>
                  </a:cubicBezTo>
                  <a:cubicBezTo>
                    <a:pt x="307616" y="236309"/>
                    <a:pt x="331746" y="257899"/>
                    <a:pt x="344446" y="282029"/>
                  </a:cubicBezTo>
                  <a:cubicBezTo>
                    <a:pt x="354606" y="301079"/>
                    <a:pt x="363496" y="330289"/>
                    <a:pt x="359686" y="344259"/>
                  </a:cubicBezTo>
                  <a:cubicBezTo>
                    <a:pt x="357146" y="351879"/>
                    <a:pt x="348256" y="358229"/>
                    <a:pt x="341906" y="359499"/>
                  </a:cubicBezTo>
                  <a:cubicBezTo>
                    <a:pt x="335556" y="362039"/>
                    <a:pt x="322856" y="359499"/>
                    <a:pt x="319046" y="354419"/>
                  </a:cubicBezTo>
                  <a:cubicBezTo>
                    <a:pt x="312696" y="346799"/>
                    <a:pt x="311426" y="322669"/>
                    <a:pt x="317776" y="317589"/>
                  </a:cubicBezTo>
                  <a:cubicBezTo>
                    <a:pt x="324126" y="311239"/>
                    <a:pt x="349526" y="312509"/>
                    <a:pt x="354606" y="318859"/>
                  </a:cubicBezTo>
                  <a:cubicBezTo>
                    <a:pt x="359686" y="325209"/>
                    <a:pt x="358416" y="349339"/>
                    <a:pt x="352066" y="355689"/>
                  </a:cubicBezTo>
                  <a:cubicBezTo>
                    <a:pt x="345716" y="360769"/>
                    <a:pt x="329206" y="362039"/>
                    <a:pt x="320316" y="355689"/>
                  </a:cubicBezTo>
                  <a:cubicBezTo>
                    <a:pt x="308886" y="348069"/>
                    <a:pt x="316506" y="318859"/>
                    <a:pt x="299996" y="295999"/>
                  </a:cubicBezTo>
                  <a:cubicBezTo>
                    <a:pt x="261896" y="243929"/>
                    <a:pt x="81556" y="148679"/>
                    <a:pt x="35836" y="92799"/>
                  </a:cubicBezTo>
                  <a:cubicBezTo>
                    <a:pt x="12976" y="66129"/>
                    <a:pt x="-2264" y="36919"/>
                    <a:pt x="276" y="20409"/>
                  </a:cubicBezTo>
                  <a:cubicBezTo>
                    <a:pt x="1546" y="10249"/>
                    <a:pt x="12976" y="1359"/>
                    <a:pt x="20596" y="89"/>
                  </a:cubicBezTo>
                  <a:cubicBezTo>
                    <a:pt x="28216" y="-1181"/>
                    <a:pt x="47266" y="11519"/>
                    <a:pt x="47266" y="11519"/>
                  </a:cubicBezTo>
                </a:path>
              </a:pathLst>
            </a:custGeom>
            <a:solidFill>
              <a:srgbClr val="8EDDBE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0585132" y="7367588"/>
            <a:ext cx="320992" cy="383858"/>
            <a:chOff x="0" y="0"/>
            <a:chExt cx="427990" cy="511810"/>
          </a:xfrm>
        </p:grpSpPr>
        <p:sp>
          <p:nvSpPr>
            <p:cNvPr id="11" name="Freeform 11"/>
            <p:cNvSpPr/>
            <p:nvPr/>
          </p:nvSpPr>
          <p:spPr>
            <a:xfrm>
              <a:off x="49499" y="46990"/>
              <a:ext cx="327089" cy="412946"/>
            </a:xfrm>
            <a:custGeom>
              <a:avLst/>
              <a:gdLst/>
              <a:ahLst/>
              <a:cxnLst/>
              <a:rect l="l" t="t" r="r" b="b"/>
              <a:pathLst>
                <a:path w="327089" h="412946">
                  <a:moveTo>
                    <a:pt x="7651" y="369570"/>
                  </a:moveTo>
                  <a:cubicBezTo>
                    <a:pt x="107981" y="271780"/>
                    <a:pt x="133381" y="198120"/>
                    <a:pt x="168941" y="147320"/>
                  </a:cubicBezTo>
                  <a:cubicBezTo>
                    <a:pt x="203231" y="97790"/>
                    <a:pt x="252761" y="24130"/>
                    <a:pt x="283241" y="8890"/>
                  </a:cubicBezTo>
                  <a:cubicBezTo>
                    <a:pt x="297211" y="1270"/>
                    <a:pt x="313721" y="0"/>
                    <a:pt x="320071" y="5080"/>
                  </a:cubicBezTo>
                  <a:cubicBezTo>
                    <a:pt x="326421" y="10160"/>
                    <a:pt x="326421" y="35560"/>
                    <a:pt x="321341" y="41910"/>
                  </a:cubicBezTo>
                  <a:cubicBezTo>
                    <a:pt x="314991" y="48260"/>
                    <a:pt x="289591" y="46990"/>
                    <a:pt x="284511" y="40640"/>
                  </a:cubicBezTo>
                  <a:cubicBezTo>
                    <a:pt x="278161" y="34290"/>
                    <a:pt x="280701" y="10160"/>
                    <a:pt x="287051" y="3810"/>
                  </a:cubicBezTo>
                  <a:cubicBezTo>
                    <a:pt x="292131" y="-1270"/>
                    <a:pt x="311181" y="-1270"/>
                    <a:pt x="317531" y="3810"/>
                  </a:cubicBezTo>
                  <a:cubicBezTo>
                    <a:pt x="323881" y="7620"/>
                    <a:pt x="328961" y="20320"/>
                    <a:pt x="326421" y="33020"/>
                  </a:cubicBezTo>
                  <a:cubicBezTo>
                    <a:pt x="321341" y="60960"/>
                    <a:pt x="259111" y="110490"/>
                    <a:pt x="227361" y="156210"/>
                  </a:cubicBezTo>
                  <a:cubicBezTo>
                    <a:pt x="193071" y="205740"/>
                    <a:pt x="157511" y="280670"/>
                    <a:pt x="129571" y="320040"/>
                  </a:cubicBezTo>
                  <a:cubicBezTo>
                    <a:pt x="113061" y="344170"/>
                    <a:pt x="101631" y="360680"/>
                    <a:pt x="85121" y="377190"/>
                  </a:cubicBezTo>
                  <a:cubicBezTo>
                    <a:pt x="69881" y="391160"/>
                    <a:pt x="48291" y="410210"/>
                    <a:pt x="33051" y="412750"/>
                  </a:cubicBezTo>
                  <a:cubicBezTo>
                    <a:pt x="21621" y="414020"/>
                    <a:pt x="5111" y="408940"/>
                    <a:pt x="1301" y="402590"/>
                  </a:cubicBezTo>
                  <a:cubicBezTo>
                    <a:pt x="-3779" y="394970"/>
                    <a:pt x="7651" y="369570"/>
                    <a:pt x="7651" y="369570"/>
                  </a:cubicBezTo>
                </a:path>
              </a:pathLst>
            </a:custGeom>
            <a:solidFill>
              <a:srgbClr val="8EDDBE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108925" y="6305373"/>
            <a:ext cx="825995" cy="82599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EDDB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17719" y="5314369"/>
            <a:ext cx="4684420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3600" b="1" dirty="0" err="1">
                <a:solidFill>
                  <a:srgbClr val="575E66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Modèle</a:t>
            </a:r>
            <a:r>
              <a:rPr lang="en-US" sz="3600" b="1" dirty="0">
                <a:solidFill>
                  <a:srgbClr val="575E66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 </a:t>
            </a:r>
            <a:r>
              <a:rPr lang="en-US" sz="3600" b="1" dirty="0" err="1">
                <a:solidFill>
                  <a:srgbClr val="575E66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d’aire</a:t>
            </a:r>
            <a:endParaRPr lang="en-US" sz="3600" b="1" dirty="0">
              <a:solidFill>
                <a:srgbClr val="575E66"/>
              </a:solidFill>
              <a:latin typeface="HK Grotesk Semi-Bold"/>
              <a:ea typeface="HK Grotesk Semi-Bold"/>
              <a:cs typeface="HK Grotesk Semi-Bold"/>
              <a:sym typeface="HK Grotesk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819150"/>
            <a:ext cx="15902828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1"/>
              </a:lnSpc>
              <a:spcBef>
                <a:spcPct val="0"/>
              </a:spcBef>
            </a:pPr>
            <a:r>
              <a:rPr lang="en-US" sz="7109" b="1" dirty="0">
                <a:solidFill>
                  <a:srgbClr val="0069A6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Comment </a:t>
            </a:r>
            <a:r>
              <a:rPr lang="en-US" sz="7109" b="1" dirty="0" err="1">
                <a:solidFill>
                  <a:srgbClr val="0069A6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représenter</a:t>
            </a:r>
            <a:r>
              <a:rPr lang="en-US" sz="7109" b="1" dirty="0">
                <a:solidFill>
                  <a:srgbClr val="0069A6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 </a:t>
            </a:r>
            <a:r>
              <a:rPr lang="en-US" sz="7109" b="1" dirty="0" err="1">
                <a:solidFill>
                  <a:srgbClr val="0069A6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une</a:t>
            </a:r>
            <a:r>
              <a:rPr lang="en-US" sz="7109" b="1" dirty="0">
                <a:solidFill>
                  <a:srgbClr val="0069A6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 fraction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97891" y="5314369"/>
            <a:ext cx="4684420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3600" b="1" dirty="0">
                <a:solidFill>
                  <a:srgbClr val="575E66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Droite numérique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73099" y="5314369"/>
            <a:ext cx="4648761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n-US" sz="3600" b="1" dirty="0" err="1">
                <a:solidFill>
                  <a:srgbClr val="575E66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Modèle</a:t>
            </a:r>
            <a:r>
              <a:rPr lang="en-US" sz="3600" b="1" dirty="0">
                <a:solidFill>
                  <a:srgbClr val="575E66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 </a:t>
            </a:r>
            <a:r>
              <a:rPr lang="en-US" sz="3600" b="1" dirty="0" err="1">
                <a:solidFill>
                  <a:srgbClr val="575E66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d’ensemble</a:t>
            </a:r>
            <a:endParaRPr lang="en-US" sz="3600" b="1" dirty="0">
              <a:solidFill>
                <a:srgbClr val="575E66"/>
              </a:solidFill>
              <a:latin typeface="HK Grotesk Semi-Bold"/>
              <a:ea typeface="HK Grotesk Semi-Bold"/>
              <a:cs typeface="HK Grotesk Semi-Bold"/>
              <a:sym typeface="HK Grotesk Semi-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5524808" y="6305373"/>
            <a:ext cx="825995" cy="82599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EDDBE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108925" y="7422324"/>
            <a:ext cx="825995" cy="82599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EDDBE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524808" y="7422324"/>
            <a:ext cx="825995" cy="825995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9A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7DD3CF1-4348-E58C-0364-7FD9B3B7D3FF}"/>
              </a:ext>
            </a:extLst>
          </p:cNvPr>
          <p:cNvSpPr txBox="1"/>
          <p:nvPr/>
        </p:nvSpPr>
        <p:spPr>
          <a:xfrm>
            <a:off x="11506200" y="99176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fractions dans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Deirdre McNamee. CC-BY-NC-SA.</a:t>
            </a:r>
            <a:endParaRPr lang="en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597623"/>
          </a:xfrm>
          <a:prstGeom prst="rect">
            <a:avLst/>
          </a:prstGeom>
          <a:solidFill>
            <a:srgbClr val="CEEAFF"/>
          </a:solidFill>
        </p:spPr>
      </p:sp>
      <p:sp>
        <p:nvSpPr>
          <p:cNvPr id="3" name="TextBox 3"/>
          <p:cNvSpPr txBox="1"/>
          <p:nvPr/>
        </p:nvSpPr>
        <p:spPr>
          <a:xfrm>
            <a:off x="1599564" y="819150"/>
            <a:ext cx="11024396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1"/>
              </a:lnSpc>
            </a:pPr>
            <a:r>
              <a:rPr lang="en-US" sz="7109" b="1">
                <a:solidFill>
                  <a:srgbClr val="0069A6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Créer vos propres fractions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736504"/>
            <a:ext cx="15835210" cy="616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Mettez-vous en </a:t>
            </a:r>
            <a:r>
              <a:rPr lang="en-US" sz="3499" b="1">
                <a:solidFill>
                  <a:srgbClr val="575E66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groupes de 4 ou 5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Cherchez un grand </a:t>
            </a:r>
            <a:r>
              <a:rPr lang="en-US" sz="3499" b="1">
                <a:solidFill>
                  <a:srgbClr val="575E66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papier</a:t>
            </a:r>
            <a:r>
              <a:rPr lang="en-US" sz="3499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 et des </a:t>
            </a:r>
            <a:r>
              <a:rPr lang="en-US" sz="3499" b="1">
                <a:solidFill>
                  <a:srgbClr val="575E66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marqueurs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575E66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Divisez votre papier en 3</a:t>
            </a:r>
            <a:r>
              <a:rPr lang="en-US" sz="3499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 parties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575E66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Choisissez 3 questions</a:t>
            </a:r>
            <a:r>
              <a:rPr lang="en-US" sz="3499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 à utiliser pour créer des fractions dans votre groupe et écrivez-les sur votre papier (1 question dans chacune des 3 parties)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Pour chaque question que vous avez choisie, </a:t>
            </a:r>
            <a:r>
              <a:rPr lang="en-US" sz="3499" b="1">
                <a:solidFill>
                  <a:srgbClr val="575E66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écrivez une fraction pour représenter votre réponse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Ensuite, </a:t>
            </a:r>
            <a:r>
              <a:rPr lang="en-US" sz="3499" b="1">
                <a:solidFill>
                  <a:srgbClr val="575E66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dessinez un modèle pour représenter ta fraction</a:t>
            </a:r>
            <a:r>
              <a:rPr lang="en-US" sz="3499">
                <a:solidFill>
                  <a:srgbClr val="575E66"/>
                </a:solidFill>
                <a:latin typeface="HK Grotesk"/>
                <a:ea typeface="HK Grotesk"/>
                <a:cs typeface="HK Grotesk"/>
                <a:sym typeface="HK Grotesk"/>
              </a:rPr>
              <a:t>. Il faut utiliser chaque modèle au moins une fois (modèle linéaire, ligne numérique et modèle de groupe)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F85C6-7E55-B83C-21C2-27304A993CF2}"/>
              </a:ext>
            </a:extLst>
          </p:cNvPr>
          <p:cNvSpPr txBox="1"/>
          <p:nvPr/>
        </p:nvSpPr>
        <p:spPr>
          <a:xfrm>
            <a:off x="11506200" y="99176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fractions dans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Deirdre McNamee. CC-BY-NC-SA.</a:t>
            </a:r>
            <a:endParaRPr lang="en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19833" y="0"/>
            <a:ext cx="7168167" cy="10287000"/>
            <a:chOff x="0" y="0"/>
            <a:chExt cx="18879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7912" cy="2709333"/>
            </a:xfrm>
            <a:custGeom>
              <a:avLst/>
              <a:gdLst/>
              <a:ahLst/>
              <a:cxnLst/>
              <a:rect l="l" t="t" r="r" b="b"/>
              <a:pathLst>
                <a:path w="1887912" h="2709333">
                  <a:moveTo>
                    <a:pt x="0" y="0"/>
                  </a:moveTo>
                  <a:lnTo>
                    <a:pt x="1887912" y="0"/>
                  </a:lnTo>
                  <a:lnTo>
                    <a:pt x="188791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090D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887912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72886" y="1079443"/>
            <a:ext cx="6920755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39"/>
              </a:lnSpc>
              <a:spcBef>
                <a:spcPct val="0"/>
              </a:spcBef>
            </a:pPr>
            <a:r>
              <a:rPr lang="en-US" sz="5199" b="1" dirty="0" err="1">
                <a:solidFill>
                  <a:srgbClr val="3090D9"/>
                </a:solidFill>
                <a:latin typeface="Agrandir Wide Heavy"/>
                <a:ea typeface="Agrandir Wide Heavy"/>
                <a:cs typeface="Agrandir Wide Heavy"/>
                <a:sym typeface="Agrandir Wide Heavy"/>
              </a:rPr>
              <a:t>Exemples</a:t>
            </a:r>
            <a:endParaRPr lang="en-US" sz="5199" b="1" dirty="0">
              <a:solidFill>
                <a:srgbClr val="3090D9"/>
              </a:solidFill>
              <a:latin typeface="Agrandir Wide Heavy"/>
              <a:ea typeface="Agrandir Wide Heavy"/>
              <a:cs typeface="Agrandir Wide Heavy"/>
              <a:sym typeface="Agrandir Wide Heav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428570" y="2364833"/>
            <a:ext cx="655069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Les questions - Choisissez 3 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81034" y="3657088"/>
            <a:ext cx="5678266" cy="444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Qu</a:t>
            </a:r>
            <a:r>
              <a:rPr lang="en-US" sz="2799" b="1" u="none" strike="noStrike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i porte la couleur rouge ? 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u="none" strike="noStrike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Qui a un frère ou une sœur ?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u="none" strike="noStrike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Qui parle une autre langue ?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u="none" strike="noStrike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Qui a un animal domestique ?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u="none" strike="noStrike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Qui a des yeux bruns ?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u="none" strike="noStrike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Qui joue d’un instrument ?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u="none" strike="noStrike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Qui joue à un sport ? 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u="none" strike="noStrike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Qui porte un chapeau ?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 u="none" strike="noStrike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Qui a fatigué 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53B5E7-145F-E170-8AFC-2F1CB12AD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4" b="18236"/>
          <a:stretch>
            <a:fillRect/>
          </a:stretch>
        </p:blipFill>
        <p:spPr bwMode="auto">
          <a:xfrm>
            <a:off x="772886" y="2247900"/>
            <a:ext cx="9474694" cy="65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7F68F-0CE0-032E-0AD7-E3799214AB48}"/>
              </a:ext>
            </a:extLst>
          </p:cNvPr>
          <p:cNvSpPr txBox="1"/>
          <p:nvPr/>
        </p:nvSpPr>
        <p:spPr>
          <a:xfrm>
            <a:off x="11506200" y="99176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fractions dans </a:t>
            </a:r>
            <a:r>
              <a:rPr lang="en-CA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C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C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Deirdre McNamee. CC-BY-NC-SA.</a:t>
            </a:r>
            <a:endParaRPr lang="en-CA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F35DE43-F05F-3B98-B927-F503DAA1320C}"/>
                  </a:ext>
                </a:extLst>
              </p14:cNvPr>
              <p14:cNvContentPartPr/>
              <p14:nvPr/>
            </p14:nvContentPartPr>
            <p14:xfrm>
              <a:off x="7124320" y="5092350"/>
              <a:ext cx="832320" cy="136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F35DE43-F05F-3B98-B927-F503DAA132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8680" y="5056710"/>
                <a:ext cx="9039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AAC836-159B-680E-ACF6-221D30D60F82}"/>
                  </a:ext>
                </a:extLst>
              </p14:cNvPr>
              <p14:cNvContentPartPr/>
              <p14:nvPr/>
            </p14:nvContentPartPr>
            <p14:xfrm>
              <a:off x="6451480" y="4247790"/>
              <a:ext cx="14652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AAC836-159B-680E-ACF6-221D30D6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5480" y="4212150"/>
                <a:ext cx="21816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B0C5D546-C7B6-25B7-2AC0-939859896D11}"/>
              </a:ext>
            </a:extLst>
          </p:cNvPr>
          <p:cNvGrpSpPr/>
          <p:nvPr/>
        </p:nvGrpSpPr>
        <p:grpSpPr>
          <a:xfrm>
            <a:off x="6045040" y="4330590"/>
            <a:ext cx="413280" cy="177840"/>
            <a:chOff x="6045040" y="4330590"/>
            <a:chExt cx="41328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BF5707-6FC1-8073-0039-693C424DD902}"/>
                    </a:ext>
                  </a:extLst>
                </p14:cNvPr>
                <p14:cNvContentPartPr/>
                <p14:nvPr/>
              </p14:nvContentPartPr>
              <p14:xfrm>
                <a:off x="6089680" y="4501950"/>
                <a:ext cx="216360" cy="6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BF5707-6FC1-8073-0039-693C424DD90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53680" y="4466310"/>
                  <a:ext cx="288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D409ACD-2794-ED19-C781-8CC26E4DEA49}"/>
                    </a:ext>
                  </a:extLst>
                </p14:cNvPr>
                <p14:cNvContentPartPr/>
                <p14:nvPr/>
              </p14:nvContentPartPr>
              <p14:xfrm>
                <a:off x="6299200" y="4400430"/>
                <a:ext cx="159120" cy="74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D409ACD-2794-ED19-C781-8CC26E4DEA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63200" y="4364790"/>
                  <a:ext cx="230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6A32801-61F5-89DB-D935-E82AF6ECEA95}"/>
                    </a:ext>
                  </a:extLst>
                </p14:cNvPr>
                <p14:cNvContentPartPr/>
                <p14:nvPr/>
              </p14:nvContentPartPr>
              <p14:xfrm>
                <a:off x="6045040" y="4330590"/>
                <a:ext cx="178560" cy="32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6A32801-61F5-89DB-D935-E82AF6ECEA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09040" y="4294950"/>
                  <a:ext cx="25020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FA3DCC1-06B7-098A-00D9-99FD67AF5739}"/>
                  </a:ext>
                </a:extLst>
              </p14:cNvPr>
              <p14:cNvContentPartPr/>
              <p14:nvPr/>
            </p14:nvContentPartPr>
            <p14:xfrm>
              <a:off x="6025960" y="4241670"/>
              <a:ext cx="22284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FA3DCC1-06B7-098A-00D9-99FD67AF573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89960" y="4205670"/>
                <a:ext cx="294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BEA0DFF-F760-4199-482A-4C0F819A5043}"/>
                  </a:ext>
                </a:extLst>
              </p14:cNvPr>
              <p14:cNvContentPartPr/>
              <p14:nvPr/>
            </p14:nvContentPartPr>
            <p14:xfrm>
              <a:off x="4793680" y="4222590"/>
              <a:ext cx="24192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BEA0DFF-F760-4199-482A-4C0F819A504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58040" y="4186950"/>
                <a:ext cx="31356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3168A9D-4901-088D-222D-DF6C4CFE4E41}"/>
              </a:ext>
            </a:extLst>
          </p:cNvPr>
          <p:cNvGrpSpPr/>
          <p:nvPr/>
        </p:nvGrpSpPr>
        <p:grpSpPr>
          <a:xfrm>
            <a:off x="6235480" y="5866710"/>
            <a:ext cx="508680" cy="58320"/>
            <a:chOff x="6235480" y="5866710"/>
            <a:chExt cx="508680" cy="5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7660CDC-E4D2-2AB1-245C-690F1DDE9D04}"/>
                    </a:ext>
                  </a:extLst>
                </p14:cNvPr>
                <p14:cNvContentPartPr/>
                <p14:nvPr/>
              </p14:nvContentPartPr>
              <p14:xfrm>
                <a:off x="6235480" y="5917830"/>
                <a:ext cx="299160" cy="7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7660CDC-E4D2-2AB1-245C-690F1DDE9D0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99480" y="5882190"/>
                  <a:ext cx="370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8F8309-FEB1-4263-F3FE-4165C08148E4}"/>
                    </a:ext>
                  </a:extLst>
                </p14:cNvPr>
                <p14:cNvContentPartPr/>
                <p14:nvPr/>
              </p14:nvContentPartPr>
              <p14:xfrm>
                <a:off x="6591160" y="5866710"/>
                <a:ext cx="153000" cy="7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8F8309-FEB1-4263-F3FE-4165C08148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55160" y="5831070"/>
                  <a:ext cx="22464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83E007-8D28-448A-7ACE-CBC81DF1A796}"/>
                  </a:ext>
                </a:extLst>
              </p14:cNvPr>
              <p14:cNvContentPartPr/>
              <p14:nvPr/>
            </p14:nvContentPartPr>
            <p14:xfrm>
              <a:off x="4248120" y="4266870"/>
              <a:ext cx="196920" cy="129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83E007-8D28-448A-7ACE-CBC81DF1A79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12120" y="4230870"/>
                <a:ext cx="2685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4491C2E-8B1A-B966-D818-84E25AEA3BA1}"/>
                  </a:ext>
                </a:extLst>
              </p14:cNvPr>
              <p14:cNvContentPartPr/>
              <p14:nvPr/>
            </p14:nvContentPartPr>
            <p14:xfrm>
              <a:off x="2292240" y="4838550"/>
              <a:ext cx="158040" cy="14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4491C2E-8B1A-B966-D818-84E25AEA3BA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56240" y="4802550"/>
                <a:ext cx="229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F5F2B35-9CCC-D2FB-CFF4-8EBBB8FEAC06}"/>
                  </a:ext>
                </a:extLst>
              </p14:cNvPr>
              <p14:cNvContentPartPr/>
              <p14:nvPr/>
            </p14:nvContentPartPr>
            <p14:xfrm>
              <a:off x="1047720" y="2514390"/>
              <a:ext cx="546480" cy="6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F5F2B35-9CCC-D2FB-CFF4-8EBBB8FEAC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1720" y="2478390"/>
                <a:ext cx="6181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F318A8-41D0-7130-1D77-B6B660E385BD}"/>
                  </a:ext>
                </a:extLst>
              </p14:cNvPr>
              <p14:cNvContentPartPr/>
              <p14:nvPr/>
            </p14:nvContentPartPr>
            <p14:xfrm>
              <a:off x="3822600" y="2565150"/>
              <a:ext cx="351000" cy="95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F318A8-41D0-7130-1D77-B6B660E385B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86600" y="2529510"/>
                <a:ext cx="4226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6A4BBED-57D1-B0D1-88AB-E3BF24CA465A}"/>
                  </a:ext>
                </a:extLst>
              </p14:cNvPr>
              <p14:cNvContentPartPr/>
              <p14:nvPr/>
            </p14:nvContentPartPr>
            <p14:xfrm>
              <a:off x="9518490" y="5340030"/>
              <a:ext cx="159480" cy="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6A4BBED-57D1-B0D1-88AB-E3BF24CA465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482850" y="5304390"/>
                <a:ext cx="231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D55147-1196-800D-9AFF-CB72BA31EC0D}"/>
                  </a:ext>
                </a:extLst>
              </p14:cNvPr>
              <p14:cNvContentPartPr/>
              <p14:nvPr/>
            </p14:nvContentPartPr>
            <p14:xfrm>
              <a:off x="7130610" y="5346150"/>
              <a:ext cx="235440" cy="7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D55147-1196-800D-9AFF-CB72BA31EC0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94970" y="5310150"/>
                <a:ext cx="3070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A49459-F0D5-22D8-DD20-2B3D3C21D858}"/>
                  </a:ext>
                </a:extLst>
              </p14:cNvPr>
              <p14:cNvContentPartPr/>
              <p14:nvPr/>
            </p14:nvContentPartPr>
            <p14:xfrm>
              <a:off x="8978490" y="5340030"/>
              <a:ext cx="133920" cy="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A49459-F0D5-22D8-DD20-2B3D3C21D8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942490" y="5304390"/>
                <a:ext cx="2055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E5FF6DE-7450-8875-FCD9-3D2041C4C22E}"/>
                  </a:ext>
                </a:extLst>
              </p14:cNvPr>
              <p14:cNvContentPartPr/>
              <p14:nvPr/>
            </p14:nvContentPartPr>
            <p14:xfrm>
              <a:off x="7467210" y="7568790"/>
              <a:ext cx="280080" cy="6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E5FF6DE-7450-8875-FCD9-3D2041C4C22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31210" y="7532790"/>
                <a:ext cx="351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A8A51E2-1335-6B3A-15C7-D44F18387210}"/>
                  </a:ext>
                </a:extLst>
              </p14:cNvPr>
              <p14:cNvContentPartPr/>
              <p14:nvPr/>
            </p14:nvContentPartPr>
            <p14:xfrm>
              <a:off x="7448490" y="7702350"/>
              <a:ext cx="330480" cy="25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A8A51E2-1335-6B3A-15C7-D44F1838721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412490" y="7666710"/>
                <a:ext cx="402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3A79625-DCED-3698-696C-01DD97CFA22E}"/>
                  </a:ext>
                </a:extLst>
              </p14:cNvPr>
              <p14:cNvContentPartPr/>
              <p14:nvPr/>
            </p14:nvContentPartPr>
            <p14:xfrm>
              <a:off x="7461090" y="7784430"/>
              <a:ext cx="375480" cy="205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3A79625-DCED-3698-696C-01DD97CFA22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25450" y="7748790"/>
                <a:ext cx="4471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48A55BB-1033-43A6-121D-3947E1A8FE16}"/>
                  </a:ext>
                </a:extLst>
              </p14:cNvPr>
              <p14:cNvContentPartPr/>
              <p14:nvPr/>
            </p14:nvContentPartPr>
            <p14:xfrm>
              <a:off x="7486290" y="7918350"/>
              <a:ext cx="337320" cy="72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48A55BB-1033-43A6-121D-3947E1A8FE1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50650" y="7882350"/>
                <a:ext cx="408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DD6DA30-41A1-96F6-0C54-7A0D9679560F}"/>
                  </a:ext>
                </a:extLst>
              </p14:cNvPr>
              <p14:cNvContentPartPr/>
              <p14:nvPr/>
            </p14:nvContentPartPr>
            <p14:xfrm>
              <a:off x="7461090" y="5276670"/>
              <a:ext cx="1677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DD6DA30-41A1-96F6-0C54-7A0D9679560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25450" y="5241030"/>
                <a:ext cx="2394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ED7A28F-9E9E-8951-62A0-C20589FF99EC}"/>
                  </a:ext>
                </a:extLst>
              </p14:cNvPr>
              <p14:cNvContentPartPr/>
              <p14:nvPr/>
            </p14:nvContentPartPr>
            <p14:xfrm>
              <a:off x="7435530" y="5161470"/>
              <a:ext cx="375120" cy="205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ED7A28F-9E9E-8951-62A0-C20589FF99E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399890" y="5125830"/>
                <a:ext cx="4467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DBEA1458-D475-AB8D-0038-63B7FDCC6078}"/>
                  </a:ext>
                </a:extLst>
              </p14:cNvPr>
              <p14:cNvContentPartPr/>
              <p14:nvPr/>
            </p14:nvContentPartPr>
            <p14:xfrm>
              <a:off x="8760690" y="8649870"/>
              <a:ext cx="501840" cy="70920"/>
            </p14:xfrm>
          </p:contentPart>
        </mc:Choice>
        <mc:Fallback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DBEA1458-D475-AB8D-0038-63B7FDCC607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24690" y="8613870"/>
                <a:ext cx="573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D1966045-75BD-DD6A-3AFD-0500E83E5795}"/>
                  </a:ext>
                </a:extLst>
              </p14:cNvPr>
              <p14:cNvContentPartPr/>
              <p14:nvPr/>
            </p14:nvContentPartPr>
            <p14:xfrm>
              <a:off x="4705290" y="6286110"/>
              <a:ext cx="203760" cy="360"/>
            </p14:xfrm>
          </p:contentPart>
        </mc:Choice>
        <mc:Fallback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D1966045-75BD-DD6A-3AFD-0500E83E57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69290" y="6250470"/>
                <a:ext cx="2754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3182316C-7E12-F40E-A3F2-9FEBF3DED19A}"/>
                  </a:ext>
                </a:extLst>
              </p14:cNvPr>
              <p14:cNvContentPartPr/>
              <p14:nvPr/>
            </p14:nvContentPartPr>
            <p14:xfrm>
              <a:off x="6299010" y="6234630"/>
              <a:ext cx="484920" cy="14400"/>
            </p14:xfrm>
          </p:contentPart>
        </mc:Choice>
        <mc:Fallback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3182316C-7E12-F40E-A3F2-9FEBF3DED19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63370" y="6198630"/>
                <a:ext cx="556560" cy="8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293</Words>
  <Application>Microsoft Office PowerPoint</Application>
  <PresentationFormat>Custom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HK Grotesk</vt:lpstr>
      <vt:lpstr>Calibri</vt:lpstr>
      <vt:lpstr>Agrandir Wide Heavy</vt:lpstr>
      <vt:lpstr>HK Grotesk Semi-Bold</vt:lpstr>
      <vt:lpstr>HK Grotesk Bold</vt:lpstr>
      <vt:lpstr>Arial</vt:lpstr>
      <vt:lpstr>Times New Roman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fractions dans notre classe</dc:title>
  <cp:lastModifiedBy>Deirdre McNamee</cp:lastModifiedBy>
  <cp:revision>4</cp:revision>
  <dcterms:created xsi:type="dcterms:W3CDTF">2006-08-16T00:00:00Z</dcterms:created>
  <dcterms:modified xsi:type="dcterms:W3CDTF">2026-05-26T22:16:00Z</dcterms:modified>
  <dc:identifier>DAHGG4XmBnc</dc:identifier>
</cp:coreProperties>
</file>