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Hibernate" panose="02000503000000000000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1A63DE-72BC-409E-80D9-D29437261B0F}" v="8" dt="2026-04-23T01:50:00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116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e Le Bot" userId="06818856-5480-4ff7-a0fb-1fabe70ec0c7" providerId="ADAL" clId="{3934DD12-DE2F-412C-981C-A615A47B3A24}"/>
    <pc:docChg chg="addSld modSld">
      <pc:chgData name="Pauline Le Bot" userId="06818856-5480-4ff7-a0fb-1fabe70ec0c7" providerId="ADAL" clId="{3934DD12-DE2F-412C-981C-A615A47B3A24}" dt="2026-04-23T01:50:00.155" v="8" actId="1076"/>
      <pc:docMkLst>
        <pc:docMk/>
      </pc:docMkLst>
      <pc:sldChg chg="addSp modSp new mod">
        <pc:chgData name="Pauline Le Bot" userId="06818856-5480-4ff7-a0fb-1fabe70ec0c7" providerId="ADAL" clId="{3934DD12-DE2F-412C-981C-A615A47B3A24}" dt="2026-04-23T01:50:00.155" v="8" actId="1076"/>
        <pc:sldMkLst>
          <pc:docMk/>
          <pc:sldMk cId="3601885788" sldId="261"/>
        </pc:sldMkLst>
        <pc:spChg chg="add mod">
          <ac:chgData name="Pauline Le Bot" userId="06818856-5480-4ff7-a0fb-1fabe70ec0c7" providerId="ADAL" clId="{3934DD12-DE2F-412C-981C-A615A47B3A24}" dt="2026-04-23T01:50:00.155" v="8" actId="1076"/>
          <ac:spMkLst>
            <pc:docMk/>
            <pc:sldMk cId="3601885788" sldId="261"/>
            <ac:spMk id="2" creationId="{BEEEE3C5-A461-F8E3-7590-8F28C05EC539}"/>
          </ac:spMkLst>
        </pc:spChg>
        <pc:spChg chg="add">
          <ac:chgData name="Pauline Le Bot" userId="06818856-5480-4ff7-a0fb-1fabe70ec0c7" providerId="ADAL" clId="{3934DD12-DE2F-412C-981C-A615A47B3A24}" dt="2026-04-23T01:49:21.780" v="1"/>
          <ac:spMkLst>
            <pc:docMk/>
            <pc:sldMk cId="3601885788" sldId="261"/>
            <ac:spMk id="3" creationId="{677D8E81-4AF7-F3F0-3015-6F2ACA886897}"/>
          </ac:spMkLst>
        </pc:spChg>
        <pc:picChg chg="add mod">
          <ac:chgData name="Pauline Le Bot" userId="06818856-5480-4ff7-a0fb-1fabe70ec0c7" providerId="ADAL" clId="{3934DD12-DE2F-412C-981C-A615A47B3A24}" dt="2026-04-23T01:49:57.106" v="7" actId="1076"/>
          <ac:picMkLst>
            <pc:docMk/>
            <pc:sldMk cId="3601885788" sldId="261"/>
            <ac:picMk id="2049" creationId="{C6FD832F-47FB-15AF-594B-41D94254808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nva.com/design/DAGGcnAZyE4/veObb4DJRfrqMkoQ_C0eHg/edit?utm_content=DAGGcnAZyE4&amp;utm_campaign=designshare&amp;utm_medium=link2&amp;utm_source=sharebutton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reativecommons.org/licenses/by-nc-sa/4.0/deed.en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-1214591" y="-653351"/>
            <a:ext cx="3335222" cy="3026714"/>
          </a:xfrm>
          <a:custGeom>
            <a:avLst/>
            <a:gdLst/>
            <a:ahLst/>
            <a:cxnLst/>
            <a:rect l="l" t="t" r="r" b="b"/>
            <a:pathLst>
              <a:path w="3335222" h="3026714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>
            <a:off x="2777434" y="-1093686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Freeform 5"/>
          <p:cNvSpPr/>
          <p:nvPr/>
        </p:nvSpPr>
        <p:spPr>
          <a:xfrm>
            <a:off x="16323134" y="8156869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Freeform 6"/>
          <p:cNvSpPr/>
          <p:nvPr/>
        </p:nvSpPr>
        <p:spPr>
          <a:xfrm rot="2523674">
            <a:off x="8574628" y="8547243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Freeform 7"/>
          <p:cNvSpPr/>
          <p:nvPr/>
        </p:nvSpPr>
        <p:spPr>
          <a:xfrm>
            <a:off x="13748651" y="8858795"/>
            <a:ext cx="2268425" cy="1990543"/>
          </a:xfrm>
          <a:custGeom>
            <a:avLst/>
            <a:gdLst/>
            <a:ahLst/>
            <a:cxnLst/>
            <a:rect l="l" t="t" r="r" b="b"/>
            <a:pathLst>
              <a:path w="2268425" h="1990543">
                <a:moveTo>
                  <a:pt x="0" y="0"/>
                </a:moveTo>
                <a:lnTo>
                  <a:pt x="2268425" y="0"/>
                </a:lnTo>
                <a:lnTo>
                  <a:pt x="2268425" y="1990543"/>
                </a:lnTo>
                <a:lnTo>
                  <a:pt x="0" y="199054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Freeform 8"/>
          <p:cNvSpPr/>
          <p:nvPr/>
        </p:nvSpPr>
        <p:spPr>
          <a:xfrm rot="-2829396">
            <a:off x="16595204" y="61939"/>
            <a:ext cx="3367561" cy="3245487"/>
          </a:xfrm>
          <a:custGeom>
            <a:avLst/>
            <a:gdLst/>
            <a:ahLst/>
            <a:cxnLst/>
            <a:rect l="l" t="t" r="r" b="b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Freeform 9"/>
          <p:cNvSpPr/>
          <p:nvPr/>
        </p:nvSpPr>
        <p:spPr>
          <a:xfrm>
            <a:off x="-1214591" y="3572091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0" name="Freeform 10"/>
          <p:cNvSpPr/>
          <p:nvPr/>
        </p:nvSpPr>
        <p:spPr>
          <a:xfrm>
            <a:off x="16736567" y="4592514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>
          <a:xfrm rot="-10726236">
            <a:off x="13288786" y="-648443"/>
            <a:ext cx="4156830" cy="1979691"/>
          </a:xfrm>
          <a:custGeom>
            <a:avLst/>
            <a:gdLst/>
            <a:ahLst/>
            <a:cxnLst/>
            <a:rect l="l" t="t" r="r" b="b"/>
            <a:pathLst>
              <a:path w="4156830" h="1979691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2" name="Freeform 12"/>
          <p:cNvSpPr/>
          <p:nvPr/>
        </p:nvSpPr>
        <p:spPr>
          <a:xfrm>
            <a:off x="10789271" y="-1202197"/>
            <a:ext cx="2478756" cy="2404393"/>
          </a:xfrm>
          <a:custGeom>
            <a:avLst/>
            <a:gdLst/>
            <a:ahLst/>
            <a:cxnLst/>
            <a:rect l="l" t="t" r="r" b="b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4"/>
                </a:lnTo>
                <a:lnTo>
                  <a:pt x="0" y="2404394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3" name="Freeform 13"/>
          <p:cNvSpPr/>
          <p:nvPr/>
        </p:nvSpPr>
        <p:spPr>
          <a:xfrm>
            <a:off x="-778935" y="8261739"/>
            <a:ext cx="3287385" cy="3184654"/>
          </a:xfrm>
          <a:custGeom>
            <a:avLst/>
            <a:gdLst/>
            <a:ahLst/>
            <a:cxnLst/>
            <a:rect l="l" t="t" r="r" b="b"/>
            <a:pathLst>
              <a:path w="3287385" h="3184654">
                <a:moveTo>
                  <a:pt x="0" y="0"/>
                </a:moveTo>
                <a:lnTo>
                  <a:pt x="3287384" y="0"/>
                </a:lnTo>
                <a:lnTo>
                  <a:pt x="3287384" y="3184654"/>
                </a:lnTo>
                <a:lnTo>
                  <a:pt x="0" y="3184654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4" name="Freeform 14"/>
          <p:cNvSpPr/>
          <p:nvPr/>
        </p:nvSpPr>
        <p:spPr>
          <a:xfrm>
            <a:off x="3083439" y="9151851"/>
            <a:ext cx="4283445" cy="2039991"/>
          </a:xfrm>
          <a:custGeom>
            <a:avLst/>
            <a:gdLst/>
            <a:ahLst/>
            <a:cxnLst/>
            <a:rect l="l" t="t" r="r" b="b"/>
            <a:pathLst>
              <a:path w="4283445" h="2039991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5" name="Freeform 15"/>
          <p:cNvSpPr/>
          <p:nvPr/>
        </p:nvSpPr>
        <p:spPr>
          <a:xfrm rot="-8754662">
            <a:off x="5893358" y="-2053103"/>
            <a:ext cx="4176376" cy="3664770"/>
          </a:xfrm>
          <a:custGeom>
            <a:avLst/>
            <a:gdLst/>
            <a:ahLst/>
            <a:cxnLst/>
            <a:rect l="l" t="t" r="r" b="b"/>
            <a:pathLst>
              <a:path w="4176376" h="3664770">
                <a:moveTo>
                  <a:pt x="0" y="0"/>
                </a:moveTo>
                <a:lnTo>
                  <a:pt x="4176376" y="0"/>
                </a:lnTo>
                <a:lnTo>
                  <a:pt x="4176376" y="3664769"/>
                </a:lnTo>
                <a:lnTo>
                  <a:pt x="0" y="366476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16" name="Group 16"/>
          <p:cNvGrpSpPr/>
          <p:nvPr/>
        </p:nvGrpSpPr>
        <p:grpSpPr>
          <a:xfrm>
            <a:off x="2632863" y="4598768"/>
            <a:ext cx="13022273" cy="1380354"/>
            <a:chOff x="0" y="0"/>
            <a:chExt cx="2990689" cy="31701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90689" cy="317012"/>
            </a:xfrm>
            <a:custGeom>
              <a:avLst/>
              <a:gdLst/>
              <a:ahLst/>
              <a:cxnLst/>
              <a:rect l="l" t="t" r="r" b="b"/>
              <a:pathLst>
                <a:path w="2990689" h="317012">
                  <a:moveTo>
                    <a:pt x="8918" y="0"/>
                  </a:moveTo>
                  <a:lnTo>
                    <a:pt x="2981772" y="0"/>
                  </a:lnTo>
                  <a:cubicBezTo>
                    <a:pt x="2986697" y="0"/>
                    <a:pt x="2990689" y="3993"/>
                    <a:pt x="2990689" y="8918"/>
                  </a:cubicBezTo>
                  <a:lnTo>
                    <a:pt x="2990689" y="308094"/>
                  </a:lnTo>
                  <a:cubicBezTo>
                    <a:pt x="2990689" y="313019"/>
                    <a:pt x="2986697" y="317012"/>
                    <a:pt x="2981772" y="317012"/>
                  </a:cubicBezTo>
                  <a:lnTo>
                    <a:pt x="8918" y="317012"/>
                  </a:lnTo>
                  <a:cubicBezTo>
                    <a:pt x="3993" y="317012"/>
                    <a:pt x="0" y="313019"/>
                    <a:pt x="0" y="308094"/>
                  </a:cubicBezTo>
                  <a:lnTo>
                    <a:pt x="0" y="8918"/>
                  </a:lnTo>
                  <a:cubicBezTo>
                    <a:pt x="0" y="3993"/>
                    <a:pt x="3993" y="0"/>
                    <a:pt x="8918" y="0"/>
                  </a:cubicBezTo>
                  <a:close/>
                </a:path>
              </a:pathLst>
            </a:custGeom>
            <a:solidFill>
              <a:srgbClr val="FFE4B4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2990689" cy="326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393920" y="2354419"/>
            <a:ext cx="12043743" cy="626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976"/>
              </a:lnSpc>
              <a:spcBef>
                <a:spcPct val="0"/>
              </a:spcBef>
            </a:pPr>
            <a:r>
              <a:rPr lang="en-US" sz="19065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COMMENT CRÉER UN SONDAGE?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3" name="Group 3"/>
          <p:cNvGrpSpPr/>
          <p:nvPr/>
        </p:nvGrpSpPr>
        <p:grpSpPr>
          <a:xfrm>
            <a:off x="2973535" y="3458894"/>
            <a:ext cx="12340930" cy="5112705"/>
            <a:chOff x="0" y="0"/>
            <a:chExt cx="3250286" cy="1346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50286" cy="1346556"/>
            </a:xfrm>
            <a:custGeom>
              <a:avLst/>
              <a:gdLst/>
              <a:ahLst/>
              <a:cxnLst/>
              <a:rect l="l" t="t" r="r" b="b"/>
              <a:pathLst>
                <a:path w="3250286" h="1346556">
                  <a:moveTo>
                    <a:pt x="31994" y="0"/>
                  </a:moveTo>
                  <a:lnTo>
                    <a:pt x="3218292" y="0"/>
                  </a:lnTo>
                  <a:cubicBezTo>
                    <a:pt x="3235962" y="0"/>
                    <a:pt x="3250286" y="14324"/>
                    <a:pt x="3250286" y="31994"/>
                  </a:cubicBezTo>
                  <a:lnTo>
                    <a:pt x="3250286" y="1314562"/>
                  </a:lnTo>
                  <a:cubicBezTo>
                    <a:pt x="3250286" y="1332232"/>
                    <a:pt x="3235962" y="1346556"/>
                    <a:pt x="3218292" y="1346556"/>
                  </a:cubicBezTo>
                  <a:lnTo>
                    <a:pt x="31994" y="1346556"/>
                  </a:lnTo>
                  <a:cubicBezTo>
                    <a:pt x="14324" y="1346556"/>
                    <a:pt x="0" y="1332232"/>
                    <a:pt x="0" y="1314562"/>
                  </a:cubicBezTo>
                  <a:lnTo>
                    <a:pt x="0" y="31994"/>
                  </a:lnTo>
                  <a:cubicBezTo>
                    <a:pt x="0" y="14324"/>
                    <a:pt x="14324" y="0"/>
                    <a:pt x="31994" y="0"/>
                  </a:cubicBezTo>
                  <a:close/>
                </a:path>
              </a:pathLst>
            </a:custGeom>
            <a:solidFill>
              <a:srgbClr val="B8CDDB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3250286" cy="13370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323134" y="8156869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Freeform 7"/>
          <p:cNvSpPr/>
          <p:nvPr/>
        </p:nvSpPr>
        <p:spPr>
          <a:xfrm>
            <a:off x="-1214591" y="6834162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Freeform 8"/>
          <p:cNvSpPr/>
          <p:nvPr/>
        </p:nvSpPr>
        <p:spPr>
          <a:xfrm>
            <a:off x="16323134" y="-425331"/>
            <a:ext cx="2478756" cy="2404393"/>
          </a:xfrm>
          <a:custGeom>
            <a:avLst/>
            <a:gdLst/>
            <a:ahLst/>
            <a:cxnLst/>
            <a:rect l="l" t="t" r="r" b="b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3"/>
                </a:lnTo>
                <a:lnTo>
                  <a:pt x="0" y="240439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Freeform 9"/>
          <p:cNvSpPr/>
          <p:nvPr/>
        </p:nvSpPr>
        <p:spPr>
          <a:xfrm>
            <a:off x="-1214591" y="-1246789"/>
            <a:ext cx="3669227" cy="4550979"/>
          </a:xfrm>
          <a:custGeom>
            <a:avLst/>
            <a:gdLst/>
            <a:ahLst/>
            <a:cxnLst/>
            <a:rect l="l" t="t" r="r" b="b"/>
            <a:pathLst>
              <a:path w="3669227" h="4550979">
                <a:moveTo>
                  <a:pt x="0" y="0"/>
                </a:moveTo>
                <a:lnTo>
                  <a:pt x="3669227" y="0"/>
                </a:lnTo>
                <a:lnTo>
                  <a:pt x="3669227" y="4550978"/>
                </a:lnTo>
                <a:lnTo>
                  <a:pt x="0" y="45509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0" name="TextBox 10"/>
          <p:cNvSpPr txBox="1"/>
          <p:nvPr/>
        </p:nvSpPr>
        <p:spPr>
          <a:xfrm>
            <a:off x="1837097" y="1322863"/>
            <a:ext cx="15236313" cy="228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340"/>
              </a:lnSpc>
              <a:spcBef>
                <a:spcPct val="0"/>
              </a:spcBef>
            </a:pPr>
            <a:r>
              <a:rPr lang="en-US" sz="14000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QUEL EST LE BUT D’UN SONDAGE?</a:t>
            </a:r>
          </a:p>
        </p:txBody>
      </p:sp>
      <p:sp>
        <p:nvSpPr>
          <p:cNvPr id="11" name="Freeform 11"/>
          <p:cNvSpPr/>
          <p:nvPr/>
        </p:nvSpPr>
        <p:spPr>
          <a:xfrm>
            <a:off x="17073409" y="3135912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2" name="TextBox 12"/>
          <p:cNvSpPr txBox="1"/>
          <p:nvPr/>
        </p:nvSpPr>
        <p:spPr>
          <a:xfrm>
            <a:off x="3332463" y="4121438"/>
            <a:ext cx="11623073" cy="3408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  <a:spcBef>
                <a:spcPct val="0"/>
              </a:spcBef>
            </a:pPr>
            <a:r>
              <a:rPr lang="en-US" sz="6900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LE BUT D'UN SONDAGE EST DE POSER DES QUESTIONS À UN GROUPE DE PERSONNES POUR OBTENIR LEURS RÉPONSES SUR UN SUJET SPÉCIFIQUE.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16027349" y="8292256"/>
            <a:ext cx="3020519" cy="2793980"/>
          </a:xfrm>
          <a:custGeom>
            <a:avLst/>
            <a:gdLst/>
            <a:ahLst/>
            <a:cxnLst/>
            <a:rect l="l" t="t" r="r" b="b"/>
            <a:pathLst>
              <a:path w="3020519" h="2793980">
                <a:moveTo>
                  <a:pt x="0" y="0"/>
                </a:moveTo>
                <a:lnTo>
                  <a:pt x="3020519" y="0"/>
                </a:lnTo>
                <a:lnTo>
                  <a:pt x="3020519" y="2793980"/>
                </a:lnTo>
                <a:lnTo>
                  <a:pt x="0" y="27939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 rot="2523674">
            <a:off x="8574628" y="8547243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Freeform 5"/>
          <p:cNvSpPr/>
          <p:nvPr/>
        </p:nvSpPr>
        <p:spPr>
          <a:xfrm>
            <a:off x="3083439" y="9151851"/>
            <a:ext cx="4283445" cy="2039991"/>
          </a:xfrm>
          <a:custGeom>
            <a:avLst/>
            <a:gdLst/>
            <a:ahLst/>
            <a:cxnLst/>
            <a:rect l="l" t="t" r="r" b="b"/>
            <a:pathLst>
              <a:path w="4283445" h="2039991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Freeform 6"/>
          <p:cNvSpPr/>
          <p:nvPr/>
        </p:nvSpPr>
        <p:spPr>
          <a:xfrm>
            <a:off x="-886757" y="-2855618"/>
            <a:ext cx="4468392" cy="4367853"/>
          </a:xfrm>
          <a:custGeom>
            <a:avLst/>
            <a:gdLst/>
            <a:ahLst/>
            <a:cxnLst/>
            <a:rect l="l" t="t" r="r" b="b"/>
            <a:pathLst>
              <a:path w="4468392" h="4367853">
                <a:moveTo>
                  <a:pt x="0" y="0"/>
                </a:moveTo>
                <a:lnTo>
                  <a:pt x="4468392" y="0"/>
                </a:lnTo>
                <a:lnTo>
                  <a:pt x="4468392" y="4367853"/>
                </a:lnTo>
                <a:lnTo>
                  <a:pt x="0" y="43678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Freeform 7"/>
          <p:cNvSpPr/>
          <p:nvPr/>
        </p:nvSpPr>
        <p:spPr>
          <a:xfrm>
            <a:off x="12518487" y="-1606223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Freeform 8"/>
          <p:cNvSpPr/>
          <p:nvPr/>
        </p:nvSpPr>
        <p:spPr>
          <a:xfrm rot="-10800000">
            <a:off x="16027349" y="-1201274"/>
            <a:ext cx="4270056" cy="3746974"/>
          </a:xfrm>
          <a:custGeom>
            <a:avLst/>
            <a:gdLst/>
            <a:ahLst/>
            <a:cxnLst/>
            <a:rect l="l" t="t" r="r" b="b"/>
            <a:pathLst>
              <a:path w="4270056" h="3746974">
                <a:moveTo>
                  <a:pt x="0" y="0"/>
                </a:moveTo>
                <a:lnTo>
                  <a:pt x="4270055" y="0"/>
                </a:lnTo>
                <a:lnTo>
                  <a:pt x="4270055" y="3746974"/>
                </a:lnTo>
                <a:lnTo>
                  <a:pt x="0" y="3746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Freeform 9"/>
          <p:cNvSpPr/>
          <p:nvPr/>
        </p:nvSpPr>
        <p:spPr>
          <a:xfrm>
            <a:off x="9680204" y="6292252"/>
            <a:ext cx="7857405" cy="3879594"/>
          </a:xfrm>
          <a:custGeom>
            <a:avLst/>
            <a:gdLst/>
            <a:ahLst/>
            <a:cxnLst/>
            <a:rect l="l" t="t" r="r" b="b"/>
            <a:pathLst>
              <a:path w="7857405" h="3879594">
                <a:moveTo>
                  <a:pt x="0" y="0"/>
                </a:moveTo>
                <a:lnTo>
                  <a:pt x="7857404" y="0"/>
                </a:lnTo>
                <a:lnTo>
                  <a:pt x="7857404" y="3879594"/>
                </a:lnTo>
                <a:lnTo>
                  <a:pt x="0" y="3879594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10" name="Group 10"/>
          <p:cNvGrpSpPr/>
          <p:nvPr/>
        </p:nvGrpSpPr>
        <p:grpSpPr>
          <a:xfrm>
            <a:off x="1028700" y="3981656"/>
            <a:ext cx="16383160" cy="1350739"/>
            <a:chOff x="0" y="0"/>
            <a:chExt cx="4314906" cy="3557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14906" cy="355750"/>
            </a:xfrm>
            <a:custGeom>
              <a:avLst/>
              <a:gdLst/>
              <a:ahLst/>
              <a:cxnLst/>
              <a:rect l="l" t="t" r="r" b="b"/>
              <a:pathLst>
                <a:path w="4314906" h="355750">
                  <a:moveTo>
                    <a:pt x="0" y="0"/>
                  </a:moveTo>
                  <a:lnTo>
                    <a:pt x="4314906" y="0"/>
                  </a:lnTo>
                  <a:lnTo>
                    <a:pt x="4314906" y="355750"/>
                  </a:lnTo>
                  <a:lnTo>
                    <a:pt x="0" y="355750"/>
                  </a:lnTo>
                  <a:close/>
                </a:path>
              </a:pathLst>
            </a:custGeom>
            <a:solidFill>
              <a:srgbClr val="FFBAB1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4314906" cy="346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957281" y="1359835"/>
            <a:ext cx="14070068" cy="228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340"/>
              </a:lnSpc>
              <a:spcBef>
                <a:spcPct val="0"/>
              </a:spcBef>
            </a:pPr>
            <a:r>
              <a:rPr lang="en-US" sz="14000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POUR QUI EST LE SONDAGE?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16830" y="4191935"/>
            <a:ext cx="15206901" cy="114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69"/>
              </a:lnSpc>
              <a:spcBef>
                <a:spcPct val="0"/>
              </a:spcBef>
            </a:pPr>
            <a:r>
              <a:rPr lang="en-US" sz="6999" u="none" strike="noStrike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NOUS ALLONS POSER LES QUESTIONS AUX ÉLÈVES DE NOTRE CLASSE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-1214591" y="-653351"/>
            <a:ext cx="3335222" cy="3026714"/>
          </a:xfrm>
          <a:custGeom>
            <a:avLst/>
            <a:gdLst/>
            <a:ahLst/>
            <a:cxnLst/>
            <a:rect l="l" t="t" r="r" b="b"/>
            <a:pathLst>
              <a:path w="3335222" h="3026714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>
            <a:off x="2777434" y="-1093686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Freeform 5"/>
          <p:cNvSpPr/>
          <p:nvPr/>
        </p:nvSpPr>
        <p:spPr>
          <a:xfrm>
            <a:off x="16323134" y="8156869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Freeform 6"/>
          <p:cNvSpPr/>
          <p:nvPr/>
        </p:nvSpPr>
        <p:spPr>
          <a:xfrm rot="2523674">
            <a:off x="8574628" y="8547243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Freeform 7"/>
          <p:cNvSpPr/>
          <p:nvPr/>
        </p:nvSpPr>
        <p:spPr>
          <a:xfrm>
            <a:off x="13748651" y="8858795"/>
            <a:ext cx="2268425" cy="1990543"/>
          </a:xfrm>
          <a:custGeom>
            <a:avLst/>
            <a:gdLst/>
            <a:ahLst/>
            <a:cxnLst/>
            <a:rect l="l" t="t" r="r" b="b"/>
            <a:pathLst>
              <a:path w="2268425" h="1990543">
                <a:moveTo>
                  <a:pt x="0" y="0"/>
                </a:moveTo>
                <a:lnTo>
                  <a:pt x="2268425" y="0"/>
                </a:lnTo>
                <a:lnTo>
                  <a:pt x="2268425" y="1990543"/>
                </a:lnTo>
                <a:lnTo>
                  <a:pt x="0" y="199054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Freeform 8"/>
          <p:cNvSpPr/>
          <p:nvPr/>
        </p:nvSpPr>
        <p:spPr>
          <a:xfrm rot="-2829396">
            <a:off x="16595204" y="61939"/>
            <a:ext cx="3367561" cy="3245487"/>
          </a:xfrm>
          <a:custGeom>
            <a:avLst/>
            <a:gdLst/>
            <a:ahLst/>
            <a:cxnLst/>
            <a:rect l="l" t="t" r="r" b="b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Freeform 9"/>
          <p:cNvSpPr/>
          <p:nvPr/>
        </p:nvSpPr>
        <p:spPr>
          <a:xfrm>
            <a:off x="-1214591" y="3572091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0" name="Freeform 10"/>
          <p:cNvSpPr/>
          <p:nvPr/>
        </p:nvSpPr>
        <p:spPr>
          <a:xfrm>
            <a:off x="16736567" y="4592514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>
          <a:xfrm rot="-10726236">
            <a:off x="13288786" y="-648443"/>
            <a:ext cx="4156830" cy="1979691"/>
          </a:xfrm>
          <a:custGeom>
            <a:avLst/>
            <a:gdLst/>
            <a:ahLst/>
            <a:cxnLst/>
            <a:rect l="l" t="t" r="r" b="b"/>
            <a:pathLst>
              <a:path w="4156830" h="1979691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2" name="Freeform 12"/>
          <p:cNvSpPr/>
          <p:nvPr/>
        </p:nvSpPr>
        <p:spPr>
          <a:xfrm>
            <a:off x="10789271" y="-1202197"/>
            <a:ext cx="2478756" cy="2404393"/>
          </a:xfrm>
          <a:custGeom>
            <a:avLst/>
            <a:gdLst/>
            <a:ahLst/>
            <a:cxnLst/>
            <a:rect l="l" t="t" r="r" b="b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4"/>
                </a:lnTo>
                <a:lnTo>
                  <a:pt x="0" y="2404394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3" name="Freeform 13"/>
          <p:cNvSpPr/>
          <p:nvPr/>
        </p:nvSpPr>
        <p:spPr>
          <a:xfrm>
            <a:off x="-778935" y="8261739"/>
            <a:ext cx="3287385" cy="3184654"/>
          </a:xfrm>
          <a:custGeom>
            <a:avLst/>
            <a:gdLst/>
            <a:ahLst/>
            <a:cxnLst/>
            <a:rect l="l" t="t" r="r" b="b"/>
            <a:pathLst>
              <a:path w="3287385" h="3184654">
                <a:moveTo>
                  <a:pt x="0" y="0"/>
                </a:moveTo>
                <a:lnTo>
                  <a:pt x="3287384" y="0"/>
                </a:lnTo>
                <a:lnTo>
                  <a:pt x="3287384" y="3184654"/>
                </a:lnTo>
                <a:lnTo>
                  <a:pt x="0" y="3184654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4" name="Freeform 14"/>
          <p:cNvSpPr/>
          <p:nvPr/>
        </p:nvSpPr>
        <p:spPr>
          <a:xfrm>
            <a:off x="3083439" y="9151851"/>
            <a:ext cx="4283445" cy="2039991"/>
          </a:xfrm>
          <a:custGeom>
            <a:avLst/>
            <a:gdLst/>
            <a:ahLst/>
            <a:cxnLst/>
            <a:rect l="l" t="t" r="r" b="b"/>
            <a:pathLst>
              <a:path w="4283445" h="2039991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5" name="Freeform 15"/>
          <p:cNvSpPr/>
          <p:nvPr/>
        </p:nvSpPr>
        <p:spPr>
          <a:xfrm rot="-8754662">
            <a:off x="5893358" y="-2053103"/>
            <a:ext cx="4176376" cy="3664770"/>
          </a:xfrm>
          <a:custGeom>
            <a:avLst/>
            <a:gdLst/>
            <a:ahLst/>
            <a:cxnLst/>
            <a:rect l="l" t="t" r="r" b="b"/>
            <a:pathLst>
              <a:path w="4176376" h="3664770">
                <a:moveTo>
                  <a:pt x="0" y="0"/>
                </a:moveTo>
                <a:lnTo>
                  <a:pt x="4176376" y="0"/>
                </a:lnTo>
                <a:lnTo>
                  <a:pt x="4176376" y="3664769"/>
                </a:lnTo>
                <a:lnTo>
                  <a:pt x="0" y="366476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6" name="Freeform 16"/>
          <p:cNvSpPr/>
          <p:nvPr/>
        </p:nvSpPr>
        <p:spPr>
          <a:xfrm>
            <a:off x="12082853" y="3876542"/>
            <a:ext cx="3934223" cy="3934223"/>
          </a:xfrm>
          <a:custGeom>
            <a:avLst/>
            <a:gdLst/>
            <a:ahLst/>
            <a:cxnLst/>
            <a:rect l="l" t="t" r="r" b="b"/>
            <a:pathLst>
              <a:path w="3934223" h="3934223">
                <a:moveTo>
                  <a:pt x="0" y="0"/>
                </a:moveTo>
                <a:lnTo>
                  <a:pt x="3934223" y="0"/>
                </a:lnTo>
                <a:lnTo>
                  <a:pt x="3934223" y="3934223"/>
                </a:lnTo>
                <a:lnTo>
                  <a:pt x="0" y="393422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7" name="TextBox 17"/>
          <p:cNvSpPr txBox="1"/>
          <p:nvPr/>
        </p:nvSpPr>
        <p:spPr>
          <a:xfrm>
            <a:off x="2508449" y="2132358"/>
            <a:ext cx="14032648" cy="1679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11"/>
              </a:lnSpc>
            </a:pPr>
            <a:r>
              <a:rPr lang="en-US" sz="13967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COMMENT CRÉER LE SONDAGE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40554" y="3800342"/>
            <a:ext cx="10277683" cy="462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70"/>
              </a:lnSpc>
            </a:pPr>
            <a:r>
              <a:rPr lang="en-US" sz="7000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ON PEUT CRÉER UN SONDAGE :</a:t>
            </a:r>
          </a:p>
          <a:p>
            <a:pPr marL="1511416" lvl="1" indent="-755708" algn="l">
              <a:lnSpc>
                <a:spcPts val="9170"/>
              </a:lnSpc>
              <a:buFont typeface="Arial"/>
              <a:buChar char="•"/>
            </a:pPr>
            <a:r>
              <a:rPr lang="en-US" sz="7000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SUR UNE FEUILLE DE PAPIER</a:t>
            </a:r>
          </a:p>
          <a:p>
            <a:pPr marL="1511416" lvl="1" indent="-755708" algn="l">
              <a:lnSpc>
                <a:spcPts val="9170"/>
              </a:lnSpc>
              <a:buFont typeface="Arial"/>
              <a:buChar char="•"/>
            </a:pPr>
            <a:r>
              <a:rPr lang="en-US" sz="7000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SUR CANVA</a:t>
            </a:r>
          </a:p>
          <a:p>
            <a:pPr marL="1511416" lvl="1" indent="-755708" algn="l">
              <a:lnSpc>
                <a:spcPts val="9170"/>
              </a:lnSpc>
              <a:buFont typeface="Arial"/>
              <a:buChar char="•"/>
            </a:pPr>
            <a:r>
              <a:rPr lang="en-US" sz="7000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SUR UN GOOGLE FORM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23134" y="8156869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-1214591" y="6834162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>
            <a:off x="16323134" y="-425331"/>
            <a:ext cx="2478756" cy="2404393"/>
          </a:xfrm>
          <a:custGeom>
            <a:avLst/>
            <a:gdLst/>
            <a:ahLst/>
            <a:cxnLst/>
            <a:rect l="l" t="t" r="r" b="b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3"/>
                </a:lnTo>
                <a:lnTo>
                  <a:pt x="0" y="240439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Freeform 5"/>
          <p:cNvSpPr/>
          <p:nvPr/>
        </p:nvSpPr>
        <p:spPr>
          <a:xfrm>
            <a:off x="-1214591" y="-1246789"/>
            <a:ext cx="3669227" cy="4550979"/>
          </a:xfrm>
          <a:custGeom>
            <a:avLst/>
            <a:gdLst/>
            <a:ahLst/>
            <a:cxnLst/>
            <a:rect l="l" t="t" r="r" b="b"/>
            <a:pathLst>
              <a:path w="3669227" h="4550979">
                <a:moveTo>
                  <a:pt x="0" y="0"/>
                </a:moveTo>
                <a:lnTo>
                  <a:pt x="3669227" y="0"/>
                </a:lnTo>
                <a:lnTo>
                  <a:pt x="3669227" y="4550978"/>
                </a:lnTo>
                <a:lnTo>
                  <a:pt x="0" y="45509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TextBox 6"/>
          <p:cNvSpPr txBox="1"/>
          <p:nvPr/>
        </p:nvSpPr>
        <p:spPr>
          <a:xfrm>
            <a:off x="1028700" y="473628"/>
            <a:ext cx="16230600" cy="322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9"/>
              </a:lnSpc>
            </a:pPr>
            <a:r>
              <a:rPr lang="en-US" sz="9801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EXEMPLE D’UN SONDAGE SUR </a:t>
            </a:r>
          </a:p>
          <a:p>
            <a:pPr marL="0" lvl="0" indent="0" algn="ctr">
              <a:lnSpc>
                <a:spcPts val="12839"/>
              </a:lnSpc>
              <a:spcBef>
                <a:spcPct val="0"/>
              </a:spcBef>
            </a:pPr>
            <a:r>
              <a:rPr lang="en-US" sz="9801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LA NOURRITURE INTERNATIONALE </a:t>
            </a:r>
          </a:p>
        </p:txBody>
      </p:sp>
      <p:sp>
        <p:nvSpPr>
          <p:cNvPr id="7" name="Freeform 7"/>
          <p:cNvSpPr/>
          <p:nvPr/>
        </p:nvSpPr>
        <p:spPr>
          <a:xfrm>
            <a:off x="17073409" y="3135912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TextBox 8"/>
          <p:cNvSpPr txBox="1"/>
          <p:nvPr/>
        </p:nvSpPr>
        <p:spPr>
          <a:xfrm>
            <a:off x="13803759" y="4365711"/>
            <a:ext cx="3269650" cy="230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70"/>
              </a:lnSpc>
            </a:pPr>
            <a:r>
              <a:rPr lang="en-US" sz="7000">
                <a:solidFill>
                  <a:srgbClr val="1672A0"/>
                </a:solidFill>
                <a:latin typeface="Hibernate"/>
                <a:ea typeface="Hibernate"/>
                <a:cs typeface="Hibernate"/>
                <a:sym typeface="Hibernate"/>
              </a:rPr>
              <a:t>LA QUESTION</a:t>
            </a:r>
          </a:p>
          <a:p>
            <a:pPr algn="ctr">
              <a:lnSpc>
                <a:spcPts val="9170"/>
              </a:lnSpc>
              <a:spcBef>
                <a:spcPct val="0"/>
              </a:spcBef>
            </a:pPr>
            <a:r>
              <a:rPr lang="en-US" sz="7000">
                <a:solidFill>
                  <a:srgbClr val="1672A0"/>
                </a:solidFill>
                <a:latin typeface="Hibernate"/>
                <a:ea typeface="Hibernate"/>
                <a:cs typeface="Hibernate"/>
                <a:sym typeface="Hibernate"/>
              </a:rPr>
              <a:t>DU SONDAGE</a:t>
            </a:r>
          </a:p>
        </p:txBody>
      </p:sp>
      <p:sp>
        <p:nvSpPr>
          <p:cNvPr id="9" name="AutoShape 9"/>
          <p:cNvSpPr/>
          <p:nvPr/>
        </p:nvSpPr>
        <p:spPr>
          <a:xfrm flipH="1" flipV="1">
            <a:off x="11547690" y="4154959"/>
            <a:ext cx="2256069" cy="140010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10" name="TextBox 10"/>
          <p:cNvSpPr txBox="1"/>
          <p:nvPr/>
        </p:nvSpPr>
        <p:spPr>
          <a:xfrm>
            <a:off x="1224286" y="4516629"/>
            <a:ext cx="2519375" cy="114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70"/>
              </a:lnSpc>
              <a:spcBef>
                <a:spcPct val="0"/>
              </a:spcBef>
            </a:pPr>
            <a:r>
              <a:rPr lang="en-US" sz="7000">
                <a:solidFill>
                  <a:srgbClr val="1672A0"/>
                </a:solidFill>
                <a:latin typeface="Hibernate"/>
                <a:ea typeface="Hibernate"/>
                <a:cs typeface="Hibernate"/>
                <a:sym typeface="Hibernate"/>
              </a:rPr>
              <a:t>TON NOM</a:t>
            </a:r>
          </a:p>
        </p:txBody>
      </p:sp>
      <p:sp>
        <p:nvSpPr>
          <p:cNvPr id="11" name="AutoShape 11"/>
          <p:cNvSpPr/>
          <p:nvPr/>
        </p:nvSpPr>
        <p:spPr>
          <a:xfrm flipV="1">
            <a:off x="3743661" y="4441911"/>
            <a:ext cx="2905030" cy="68304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12" name="TextBox 12"/>
          <p:cNvSpPr txBox="1"/>
          <p:nvPr/>
        </p:nvSpPr>
        <p:spPr>
          <a:xfrm>
            <a:off x="16954" y="6215985"/>
            <a:ext cx="4237335" cy="230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70"/>
              </a:lnSpc>
            </a:pPr>
            <a:r>
              <a:rPr lang="en-US" sz="7000">
                <a:solidFill>
                  <a:srgbClr val="1672A0"/>
                </a:solidFill>
                <a:latin typeface="Hibernate"/>
                <a:ea typeface="Hibernate"/>
                <a:cs typeface="Hibernate"/>
                <a:sym typeface="Hibernate"/>
              </a:rPr>
              <a:t>LES CHOIX </a:t>
            </a:r>
          </a:p>
          <a:p>
            <a:pPr algn="ctr">
              <a:lnSpc>
                <a:spcPts val="9170"/>
              </a:lnSpc>
              <a:spcBef>
                <a:spcPct val="0"/>
              </a:spcBef>
            </a:pPr>
            <a:r>
              <a:rPr lang="en-US" sz="7000">
                <a:solidFill>
                  <a:srgbClr val="1672A0"/>
                </a:solidFill>
                <a:latin typeface="Hibernate"/>
                <a:ea typeface="Hibernate"/>
                <a:cs typeface="Hibernate"/>
                <a:sym typeface="Hibernate"/>
              </a:rPr>
              <a:t>   DU SONDAGES</a:t>
            </a:r>
          </a:p>
        </p:txBody>
      </p:sp>
      <p:sp>
        <p:nvSpPr>
          <p:cNvPr id="13" name="AutoShape 13"/>
          <p:cNvSpPr/>
          <p:nvPr/>
        </p:nvSpPr>
        <p:spPr>
          <a:xfrm>
            <a:off x="4254290" y="7405337"/>
            <a:ext cx="2390041" cy="68864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14" name="AutoShape 14"/>
          <p:cNvSpPr/>
          <p:nvPr/>
        </p:nvSpPr>
        <p:spPr>
          <a:xfrm flipV="1">
            <a:off x="4254290" y="6155930"/>
            <a:ext cx="2714626" cy="124940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15" name="AutoShape 15"/>
          <p:cNvSpPr/>
          <p:nvPr/>
        </p:nvSpPr>
        <p:spPr>
          <a:xfrm flipV="1">
            <a:off x="4254290" y="5673140"/>
            <a:ext cx="2713811" cy="17321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" name="AutoShape 16"/>
          <p:cNvSpPr/>
          <p:nvPr/>
        </p:nvSpPr>
        <p:spPr>
          <a:xfrm>
            <a:off x="4254290" y="7405337"/>
            <a:ext cx="2481661" cy="4994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17" name="AutoShape 17"/>
          <p:cNvSpPr/>
          <p:nvPr/>
        </p:nvSpPr>
        <p:spPr>
          <a:xfrm flipV="1">
            <a:off x="4254290" y="6731813"/>
            <a:ext cx="2486021" cy="67352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18" name="AutoShape 18"/>
          <p:cNvSpPr/>
          <p:nvPr/>
        </p:nvSpPr>
        <p:spPr>
          <a:xfrm>
            <a:off x="4254290" y="7405337"/>
            <a:ext cx="2390041" cy="14364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19" name="Freeform 19">
            <a:hlinkClick r:id="rId6" tooltip="https://www.canva.com/design/DAGGcnAZyE4/veObb4DJRfrqMkoQ_C0eHg/edit?utm_content=DAGGcnAZyE4&amp;utm_campaign=designshare&amp;utm_medium=link2&amp;utm_source=sharebutton"/>
          </p:cNvPr>
          <p:cNvSpPr/>
          <p:nvPr/>
        </p:nvSpPr>
        <p:spPr>
          <a:xfrm>
            <a:off x="7069094" y="3304189"/>
            <a:ext cx="4368372" cy="6344540"/>
          </a:xfrm>
          <a:custGeom>
            <a:avLst/>
            <a:gdLst/>
            <a:ahLst/>
            <a:cxnLst/>
            <a:rect l="l" t="t" r="r" b="b"/>
            <a:pathLst>
              <a:path w="4368372" h="6344540">
                <a:moveTo>
                  <a:pt x="0" y="0"/>
                </a:moveTo>
                <a:lnTo>
                  <a:pt x="4368372" y="0"/>
                </a:lnTo>
                <a:lnTo>
                  <a:pt x="4368372" y="6344540"/>
                </a:lnTo>
                <a:lnTo>
                  <a:pt x="0" y="63445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0" name="TextBox 20"/>
          <p:cNvSpPr txBox="1"/>
          <p:nvPr/>
        </p:nvSpPr>
        <p:spPr>
          <a:xfrm rot="-5400000">
            <a:off x="8363699" y="6580862"/>
            <a:ext cx="4237335" cy="114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70"/>
              </a:lnSpc>
              <a:spcBef>
                <a:spcPct val="0"/>
              </a:spcBef>
            </a:pPr>
            <a:r>
              <a:rPr lang="en-US" sz="7000">
                <a:solidFill>
                  <a:srgbClr val="1672A0"/>
                </a:solidFill>
                <a:latin typeface="Hibernate"/>
                <a:ea typeface="Hibernate"/>
                <a:cs typeface="Hibernate"/>
                <a:sym typeface="Hibernate"/>
              </a:rPr>
              <a:t>LES RÉPONSES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EEE3C5-A461-F8E3-7590-8F28C05EC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086100"/>
            <a:ext cx="11811000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Cette ressource issue du dossier </a:t>
            </a:r>
            <a:r>
              <a:rPr kumimoji="0" lang="fr-CA" altLang="fr-FR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Discuter des activités préférées à l'intérieur et en plein air</a:t>
            </a:r>
            <a:r>
              <a:rPr kumimoji="0" lang="fr-CA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, est adaptée de “CEFR Scenario </a:t>
            </a:r>
            <a:r>
              <a:rPr kumimoji="0" lang="fr-CA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Webs</a:t>
            </a:r>
            <a:r>
              <a:rPr kumimoji="0" lang="fr-CA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” par CEFR </a:t>
            </a:r>
            <a:r>
              <a:rPr kumimoji="0" lang="fr-CA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Eastern</a:t>
            </a:r>
            <a:r>
              <a:rPr kumimoji="0" lang="fr-CA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 </a:t>
            </a:r>
            <a:r>
              <a:rPr kumimoji="0" lang="fr-CA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Region</a:t>
            </a:r>
            <a:r>
              <a:rPr kumimoji="0" lang="fr-CA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 </a:t>
            </a:r>
            <a:r>
              <a:rPr kumimoji="0" lang="fr-CA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Working</a:t>
            </a:r>
            <a:r>
              <a:rPr kumimoji="0" lang="fr-CA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 Group, utilisé sous licence CC BY-NC-SA. </a:t>
            </a:r>
            <a:r>
              <a:rPr kumimoji="0" lang="fr-CA" altLang="fr-FR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Discuter des activités préférées à l'intérieur et en plein air</a:t>
            </a:r>
            <a:r>
              <a:rPr kumimoji="0" lang="fr-CA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 est placée sous licence </a:t>
            </a:r>
            <a:r>
              <a:rPr kumimoji="0" lang="fr-CA" altLang="fr-FR" sz="24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  <a:hlinkClick r:id="rId2"/>
              </a:rPr>
              <a:t>CC BY-NC-SA</a:t>
            </a:r>
            <a:r>
              <a:rPr kumimoji="0" lang="fr-CA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 par </a:t>
            </a:r>
            <a:r>
              <a:rPr kumimoji="0" lang="fr-CA" altLang="fr-F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Lyne </a:t>
            </a:r>
            <a:r>
              <a:rPr kumimoji="0" lang="fr-CA" altLang="fr-FR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Kohut</a:t>
            </a:r>
            <a:r>
              <a:rPr kumimoji="0" lang="fr-CA" altLang="fr-F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.</a:t>
            </a:r>
            <a:endParaRPr kumimoji="0" lang="fr-CA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1.png">
            <a:extLst>
              <a:ext uri="{FF2B5EF4-FFF2-40B4-BE49-F238E27FC236}">
                <a16:creationId xmlns:a16="http://schemas.microsoft.com/office/drawing/2014/main" id="{C6FD832F-47FB-15AF-594B-41D942548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10447"/>
            <a:ext cx="3691234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77D8E81-4AF7-F3F0-3015-6F2ACA886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8288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1885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149</Words>
  <Application>Microsoft Office PowerPoint</Application>
  <PresentationFormat>Personnalisé</PresentationFormat>
  <Paragraphs>19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Hibernate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créer un sondage?</dc:title>
  <cp:lastModifiedBy>Pauline Le Bot</cp:lastModifiedBy>
  <cp:revision>1</cp:revision>
  <dcterms:created xsi:type="dcterms:W3CDTF">2006-08-16T00:00:00Z</dcterms:created>
  <dcterms:modified xsi:type="dcterms:W3CDTF">2026-04-23T01:50:06Z</dcterms:modified>
  <dc:identifier>DAGGQVukVs4</dc:identifier>
</cp:coreProperties>
</file>