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97" r:id="rId3"/>
    <p:sldId id="298" r:id="rId4"/>
    <p:sldId id="258" r:id="rId5"/>
    <p:sldId id="259" r:id="rId6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45c88186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45c88186f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745c88186f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541225" y="1055300"/>
            <a:ext cx="52707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Tirer</a:t>
            </a:r>
            <a:r>
              <a:rPr lang="en-US" sz="38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des conclusions </a:t>
            </a:r>
            <a:endParaRPr sz="38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(Drawing Conclusions)</a:t>
            </a:r>
            <a:endParaRPr sz="3600" b="1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C4E3100A-3592-95E6-11B0-21B154470E16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64;p14">
            <a:extLst>
              <a:ext uri="{FF2B5EF4-FFF2-40B4-BE49-F238E27FC236}">
                <a16:creationId xmlns:a16="http://schemas.microsoft.com/office/drawing/2014/main" id="{8C0E151B-8DA0-5D4D-7472-D961B5C20BF9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27991" y="3077778"/>
            <a:ext cx="3398606" cy="136884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ZoneTexte 1">
            <a:extLst>
              <a:ext uri="{FF2B5EF4-FFF2-40B4-BE49-F238E27FC236}">
                <a16:creationId xmlns:a16="http://schemas.microsoft.com/office/drawing/2014/main" id="{BEA15319-8E29-797E-7701-9A40FA5B8E53}"/>
              </a:ext>
            </a:extLst>
          </p:cNvPr>
          <p:cNvSpPr txBox="1"/>
          <p:nvPr/>
        </p:nvSpPr>
        <p:spPr>
          <a:xfrm>
            <a:off x="1090248" y="4567239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Tirer des conclusions (</a:t>
            </a:r>
            <a:r>
              <a:rPr lang="fr-FR" sz="1000" i="1" dirty="0" err="1">
                <a:latin typeface="+mj-lt"/>
              </a:rPr>
              <a:t>Drawing</a:t>
            </a:r>
            <a:r>
              <a:rPr lang="fr-FR" sz="1000" i="1" dirty="0">
                <a:latin typeface="+mj-lt"/>
              </a:rPr>
              <a:t> Conclusions)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fr-FR" sz="1000" i="1" dirty="0"/>
              <a:t>Tirer des conclusions (</a:t>
            </a:r>
            <a:r>
              <a:rPr lang="fr-FR" sz="1000" i="1" dirty="0" err="1"/>
              <a:t>Drawing</a:t>
            </a:r>
            <a:r>
              <a:rPr lang="fr-FR" sz="1000" i="1" dirty="0"/>
              <a:t> Conclusions) </a:t>
            </a:r>
            <a:r>
              <a:rPr lang="en-US" sz="1000" dirty="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practice of scaffolded language learning, underscoring their positive impact on engagement, fluency, and cognitive development (Deci, Vallerand, Pelletier, &amp; Ryan, 1991). Below are several key student outcomes of using this strategy.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5CD0496-523E-B909-B197-BF5DE596BF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1400" y="152400"/>
            <a:ext cx="7774901" cy="475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40D10595-931B-C1BA-116A-311F48C25A4A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3" name="Google Shape;11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3030" y="80195"/>
            <a:ext cx="8139149" cy="4803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6" title="HDSB_logo.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5400000">
            <a:off x="389226" y="4077944"/>
            <a:ext cx="484575" cy="1126375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6"/>
          <p:cNvSpPr txBox="1"/>
          <p:nvPr/>
        </p:nvSpPr>
        <p:spPr>
          <a:xfrm rot="-5400000">
            <a:off x="-657625" y="713250"/>
            <a:ext cx="18288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:_________</a:t>
            </a:r>
            <a:endParaRPr sz="18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CD4C408F-27A7-13A7-C18F-2DBAFA92FD8F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6200000">
            <a:off x="8609727" y="341489"/>
            <a:ext cx="765895" cy="302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437</Words>
  <Application>Microsoft Office PowerPoint</Application>
  <PresentationFormat>Affichage à l'écran (16:9)</PresentationFormat>
  <Paragraphs>30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Open Sans</vt:lpstr>
      <vt:lpstr>Office Theme</vt:lpstr>
      <vt:lpstr>Présentation PowerPoint</vt:lpstr>
      <vt:lpstr>Rights of Use for this Resource</vt:lpstr>
      <vt:lpstr>Benefits of Using Graphic Organizers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2</cp:revision>
  <dcterms:modified xsi:type="dcterms:W3CDTF">2026-02-17T19:03:37Z</dcterms:modified>
</cp:coreProperties>
</file>