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</p:sldIdLst>
  <p:sldSz cy="5143500" cx="9144000"/>
  <p:notesSz cx="6858000" cy="9144000"/>
  <p:embeddedFontLst>
    <p:embeddedFont>
      <p:font typeface="Average"/>
      <p:regular r:id="rId17"/>
    </p:embeddedFont>
    <p:embeddedFont>
      <p:font typeface="Lexend"/>
      <p:regular r:id="rId18"/>
      <p:bold r:id="rId19"/>
    </p:embeddedFont>
    <p:embeddedFont>
      <p:font typeface="Oswald"/>
      <p:regular r:id="rId20"/>
      <p:bold r:id="rId21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Oswald-regular.fntdata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21" Type="http://schemas.openxmlformats.org/officeDocument/2006/relationships/font" Target="fonts/Oswald-bold.fntdata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font" Target="fonts/Average-regular.fntdata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19" Type="http://schemas.openxmlformats.org/officeDocument/2006/relationships/font" Target="fonts/Lexend-bold.fntdata"/><Relationship Id="rId6" Type="http://schemas.openxmlformats.org/officeDocument/2006/relationships/slide" Target="slides/slide1.xml"/><Relationship Id="rId18" Type="http://schemas.openxmlformats.org/officeDocument/2006/relationships/font" Target="fonts/Lexend-regular.fntdata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" name="Google Shape;57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g25c1b7ffa99_0_1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7" name="Google Shape;137;g25c1b7ffa99_0_1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25c1b7ffa99_0_12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5" name="Google Shape;145;g25c1b7ffa99_0_1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25c1b7ffa99_0_5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g25c1b7ffa99_0_5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g25c1b7ffa99_0_5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" name="Google Shape;73;g25c1b7ffa99_0_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25c1b7ffa99_0_6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" name="Google Shape;86;g25c1b7ffa99_0_6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g25c1b7ffa99_0_7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5" name="Google Shape;95;g25c1b7ffa99_0_7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g25c1b7ffa99_0_8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" name="Google Shape;104;g25c1b7ffa99_0_8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g25c1b7ffa99_0_8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2" name="Google Shape;112;g25c1b7ffa99_0_8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g25c1b7ffa99_0_10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0" name="Google Shape;120;g25c1b7ffa99_0_10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25c1b7ffa99_0_10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9" name="Google Shape;129;g25c1b7ffa99_0_10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oogle Shape;10;p2"/>
          <p:cNvGrpSpPr/>
          <p:nvPr/>
        </p:nvGrpSpPr>
        <p:grpSpPr>
          <a:xfrm>
            <a:off x="4350279" y="2855377"/>
            <a:ext cx="443589" cy="105632"/>
            <a:chOff x="4137525" y="2915950"/>
            <a:chExt cx="869100" cy="207000"/>
          </a:xfrm>
        </p:grpSpPr>
        <p:sp>
          <p:nvSpPr>
            <p:cNvPr id="11" name="Google Shape;11;p2"/>
            <p:cNvSpPr/>
            <p:nvPr/>
          </p:nvSpPr>
          <p:spPr>
            <a:xfrm>
              <a:off x="4468575" y="2915950"/>
              <a:ext cx="207000" cy="207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4799625" y="2915950"/>
              <a:ext cx="207000" cy="207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4137525" y="2915950"/>
              <a:ext cx="207000" cy="207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4" name="Google Shape;14;p2"/>
          <p:cNvSpPr txBox="1"/>
          <p:nvPr>
            <p:ph type="ctrTitle"/>
          </p:nvPr>
        </p:nvSpPr>
        <p:spPr>
          <a:xfrm>
            <a:off x="671258" y="990800"/>
            <a:ext cx="7801500" cy="1730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15" name="Google Shape;15;p2"/>
          <p:cNvSpPr txBox="1"/>
          <p:nvPr>
            <p:ph idx="1" type="subTitle"/>
          </p:nvPr>
        </p:nvSpPr>
        <p:spPr>
          <a:xfrm>
            <a:off x="671250" y="3174876"/>
            <a:ext cx="78015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16" name="Google Shape;16;p2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1"/>
          <p:cNvSpPr txBox="1"/>
          <p:nvPr>
            <p:ph hasCustomPrompt="1" type="title"/>
          </p:nvPr>
        </p:nvSpPr>
        <p:spPr>
          <a:xfrm>
            <a:off x="311700" y="1255275"/>
            <a:ext cx="8520600" cy="1890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51" name="Google Shape;51;p11"/>
          <p:cNvSpPr txBox="1"/>
          <p:nvPr>
            <p:ph idx="1" type="body"/>
          </p:nvPr>
        </p:nvSpPr>
        <p:spPr>
          <a:xfrm>
            <a:off x="311700" y="32284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52" name="Google Shape;52;p11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2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/>
          <p:nvPr>
            <p:ph type="title"/>
          </p:nvPr>
        </p:nvSpPr>
        <p:spPr>
          <a:xfrm>
            <a:off x="671250" y="2141250"/>
            <a:ext cx="7852200" cy="861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9" name="Google Shape;19;p3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22" name="Google Shape;22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3" name="Google Shape;23;p4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26" name="Google Shape;26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7" name="Google Shape;27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8" name="Google Shape;28;p5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31" name="Google Shape;31;p6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4" name="Google Shape;34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5" name="Google Shape;35;p7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bg>
      <p:bgPr>
        <a:solidFill>
          <a:schemeClr val="lt2"/>
        </a:solidFill>
      </p:bgPr>
    </p:bg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8"/>
          <p:cNvSpPr txBox="1"/>
          <p:nvPr>
            <p:ph type="title"/>
          </p:nvPr>
        </p:nvSpPr>
        <p:spPr>
          <a:xfrm>
            <a:off x="490250" y="526350"/>
            <a:ext cx="62271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38" name="Google Shape;38;p8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9"/>
          <p:cNvSpPr/>
          <p:nvPr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41" name="Google Shape;41;p9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2" name="Google Shape;42;p9"/>
          <p:cNvSpPr txBox="1"/>
          <p:nvPr>
            <p:ph type="title"/>
          </p:nvPr>
        </p:nvSpPr>
        <p:spPr>
          <a:xfrm>
            <a:off x="265500" y="1081400"/>
            <a:ext cx="4045200" cy="1710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43" name="Google Shape;43;p9"/>
          <p:cNvSpPr txBox="1"/>
          <p:nvPr>
            <p:ph idx="1" type="subTitle"/>
          </p:nvPr>
        </p:nvSpPr>
        <p:spPr>
          <a:xfrm>
            <a:off x="265500" y="2845201"/>
            <a:ext cx="4045200" cy="134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44" name="Google Shape;44;p9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45" name="Google Shape;45;p9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Oswald"/>
              <a:buNone/>
              <a:defRPr sz="21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1pPr>
          </a:lstStyle>
          <a:p/>
        </p:txBody>
      </p:sp>
      <p:sp>
        <p:nvSpPr>
          <p:cNvPr id="48" name="Google Shape;48;p10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late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Average"/>
              <a:buChar char="●"/>
              <a:defRPr sz="18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verage"/>
              <a:buChar char="○"/>
              <a:defRPr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verage"/>
              <a:buChar char="■"/>
              <a:defRPr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verage"/>
              <a:buChar char="●"/>
              <a:defRPr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verage"/>
              <a:buChar char="○"/>
              <a:defRPr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verage"/>
              <a:buChar char="■"/>
              <a:defRPr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verage"/>
              <a:buChar char="●"/>
              <a:defRPr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verage"/>
              <a:buChar char="○"/>
              <a:defRPr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verage"/>
              <a:buChar char="■"/>
              <a:defRPr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1pPr>
            <a:lvl2pPr lvl="1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2pPr>
            <a:lvl3pPr lvl="2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3pPr>
            <a:lvl4pPr lvl="3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4pPr>
            <a:lvl5pPr lvl="4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5pPr>
            <a:lvl6pPr lvl="5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6pPr>
            <a:lvl7pPr lvl="6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7pPr>
            <a:lvl8pPr lvl="7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8pPr>
            <a:lvl9pPr lvl="8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6.png"/><Relationship Id="rId4" Type="http://schemas.openxmlformats.org/officeDocument/2006/relationships/image" Target="../media/image1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6.png"/><Relationship Id="rId4" Type="http://schemas.openxmlformats.org/officeDocument/2006/relationships/image" Target="../media/image1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png"/><Relationship Id="rId4" Type="http://schemas.openxmlformats.org/officeDocument/2006/relationships/hyperlink" Target="https://pixabay.com/fr/vectors/e-mail-bulletin-dinformation-3249062/" TargetMode="External"/><Relationship Id="rId5" Type="http://schemas.openxmlformats.org/officeDocument/2006/relationships/hyperlink" Target="https://pixabay.com/fr/users/ribkhan-380399/" TargetMode="External"/><Relationship Id="rId6" Type="http://schemas.openxmlformats.org/officeDocument/2006/relationships/hyperlink" Target="https://pixabay.com/" TargetMode="External"/><Relationship Id="rId7" Type="http://schemas.openxmlformats.org/officeDocument/2006/relationships/hyperlink" Target="https://creativecommons.org/licenses/by/4.0/" TargetMode="External"/><Relationship Id="rId8" Type="http://schemas.openxmlformats.org/officeDocument/2006/relationships/image" Target="../media/image1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.png"/><Relationship Id="rId4" Type="http://schemas.openxmlformats.org/officeDocument/2006/relationships/hyperlink" Target="https://thenounproject.com/icon/paperclip-1210438/" TargetMode="External"/><Relationship Id="rId5" Type="http://schemas.openxmlformats.org/officeDocument/2006/relationships/hyperlink" Target="https://thenounproject.com/mo.mb/" TargetMode="External"/><Relationship Id="rId6" Type="http://schemas.openxmlformats.org/officeDocument/2006/relationships/hyperlink" Target="https://thenounproject.com/" TargetMode="External"/><Relationship Id="rId7" Type="http://schemas.openxmlformats.org/officeDocument/2006/relationships/hyperlink" Target="https://creativecommons.org/licenses/by/3.0/" TargetMode="Externa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4.png"/><Relationship Id="rId4" Type="http://schemas.openxmlformats.org/officeDocument/2006/relationships/hyperlink" Target="https://thenounproject.com/icon/hello-1722612/" TargetMode="External"/><Relationship Id="rId5" Type="http://schemas.openxmlformats.org/officeDocument/2006/relationships/hyperlink" Target="https://thenounproject.com/coquet_adrien/" TargetMode="External"/><Relationship Id="rId6" Type="http://schemas.openxmlformats.org/officeDocument/2006/relationships/hyperlink" Target="https://thenounproject.com/" TargetMode="External"/><Relationship Id="rId7" Type="http://schemas.openxmlformats.org/officeDocument/2006/relationships/hyperlink" Target="https://creativecommons.org/licenses/by/3.0/" TargetMode="External"/><Relationship Id="rId8" Type="http://schemas.openxmlformats.org/officeDocument/2006/relationships/image" Target="../media/image1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4.png"/><Relationship Id="rId4" Type="http://schemas.openxmlformats.org/officeDocument/2006/relationships/hyperlink" Target="https://thenounproject.com/icon/hello-1722612/" TargetMode="External"/><Relationship Id="rId5" Type="http://schemas.openxmlformats.org/officeDocument/2006/relationships/hyperlink" Target="https://thenounproject.com/coquet_adrien/" TargetMode="External"/><Relationship Id="rId6" Type="http://schemas.openxmlformats.org/officeDocument/2006/relationships/hyperlink" Target="https://thenounproject.com/" TargetMode="External"/><Relationship Id="rId7" Type="http://schemas.openxmlformats.org/officeDocument/2006/relationships/hyperlink" Target="https://creativecommons.org/licenses/by/3.0/" TargetMode="External"/><Relationship Id="rId8" Type="http://schemas.openxmlformats.org/officeDocument/2006/relationships/image" Target="../media/image1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5.png"/><Relationship Id="rId4" Type="http://schemas.openxmlformats.org/officeDocument/2006/relationships/image" Target="../media/image1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6.png"/><Relationship Id="rId4" Type="http://schemas.openxmlformats.org/officeDocument/2006/relationships/image" Target="../media/image1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6.png"/><Relationship Id="rId4" Type="http://schemas.openxmlformats.org/officeDocument/2006/relationships/image" Target="../media/image1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6.png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3"/>
          <p:cNvSpPr txBox="1"/>
          <p:nvPr>
            <p:ph type="ctrTitle"/>
          </p:nvPr>
        </p:nvSpPr>
        <p:spPr>
          <a:xfrm>
            <a:off x="671258" y="990800"/>
            <a:ext cx="7801500" cy="1730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Lexend"/>
                <a:ea typeface="Lexend"/>
                <a:cs typeface="Lexend"/>
                <a:sym typeface="Lexend"/>
              </a:rPr>
              <a:t>Comment écrire un email</a:t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60" name="Google Shape;60;p13"/>
          <p:cNvSpPr txBox="1"/>
          <p:nvPr>
            <p:ph idx="1" type="subTitle"/>
          </p:nvPr>
        </p:nvSpPr>
        <p:spPr>
          <a:xfrm>
            <a:off x="671250" y="3174876"/>
            <a:ext cx="78015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61" name="Google Shape;61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912350" y="4566800"/>
            <a:ext cx="928400" cy="367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22"/>
          <p:cNvSpPr txBox="1"/>
          <p:nvPr>
            <p:ph type="title"/>
          </p:nvPr>
        </p:nvSpPr>
        <p:spPr>
          <a:xfrm>
            <a:off x="5605825" y="426125"/>
            <a:ext cx="3207600" cy="2349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Lexend"/>
                <a:ea typeface="Lexend"/>
                <a:cs typeface="Lexend"/>
                <a:sym typeface="Lexend"/>
              </a:rPr>
              <a:t>Quelle formule d’ouverture peut-on écrire</a:t>
            </a:r>
            <a:r>
              <a:rPr lang="en-GB">
                <a:latin typeface="Lexend"/>
                <a:ea typeface="Lexend"/>
                <a:cs typeface="Lexend"/>
                <a:sym typeface="Lexend"/>
              </a:rPr>
              <a:t> ?</a:t>
            </a:r>
            <a:endParaRPr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FF0000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40" name="Google Shape;140;p22"/>
          <p:cNvSpPr txBox="1"/>
          <p:nvPr/>
        </p:nvSpPr>
        <p:spPr>
          <a:xfrm>
            <a:off x="5186000" y="2605800"/>
            <a:ext cx="4022700" cy="9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700">
                <a:solidFill>
                  <a:srgbClr val="FF0000"/>
                </a:solidFill>
                <a:latin typeface="Lexend"/>
                <a:ea typeface="Lexend"/>
                <a:cs typeface="Lexend"/>
                <a:sym typeface="Lexend"/>
              </a:rPr>
              <a:t>- Bonjour ___</a:t>
            </a:r>
            <a:endParaRPr sz="2700">
              <a:solidFill>
                <a:srgbClr val="FF0000"/>
              </a:solidFill>
              <a:latin typeface="Lexend"/>
              <a:ea typeface="Lexend"/>
              <a:cs typeface="Lexend"/>
              <a:sym typeface="Lexend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700">
                <a:solidFill>
                  <a:srgbClr val="FF0000"/>
                </a:solidFill>
                <a:latin typeface="Lexend"/>
                <a:ea typeface="Lexend"/>
                <a:cs typeface="Lexend"/>
                <a:sym typeface="Lexend"/>
              </a:rPr>
              <a:t>- Bon après-midi __</a:t>
            </a:r>
            <a:endParaRPr sz="2700">
              <a:solidFill>
                <a:srgbClr val="FF0000"/>
              </a:solidFill>
              <a:latin typeface="Lexend"/>
              <a:ea typeface="Lexend"/>
              <a:cs typeface="Lexend"/>
              <a:sym typeface="Lexend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700">
                <a:solidFill>
                  <a:srgbClr val="FF0000"/>
                </a:solidFill>
                <a:latin typeface="Lexend"/>
                <a:ea typeface="Lexend"/>
                <a:cs typeface="Lexend"/>
                <a:sym typeface="Lexend"/>
              </a:rPr>
              <a:t>- Bonsoir ___</a:t>
            </a:r>
            <a:endParaRPr sz="2700">
              <a:solidFill>
                <a:srgbClr val="FF0000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pic>
        <p:nvPicPr>
          <p:cNvPr id="141" name="Google Shape;141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4500" y="821950"/>
            <a:ext cx="5598774" cy="2988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2" name="Google Shape;142;p2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912350" y="4566800"/>
            <a:ext cx="928400" cy="367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23"/>
          <p:cNvSpPr txBox="1"/>
          <p:nvPr>
            <p:ph type="title"/>
          </p:nvPr>
        </p:nvSpPr>
        <p:spPr>
          <a:xfrm>
            <a:off x="5605825" y="426125"/>
            <a:ext cx="3207600" cy="2349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Lexend"/>
                <a:ea typeface="Lexend"/>
                <a:cs typeface="Lexend"/>
                <a:sym typeface="Lexend"/>
              </a:rPr>
              <a:t>Quelle formule de politesse peut-on écrire ?</a:t>
            </a:r>
            <a:endParaRPr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FF0000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48" name="Google Shape;148;p23"/>
          <p:cNvSpPr txBox="1"/>
          <p:nvPr/>
        </p:nvSpPr>
        <p:spPr>
          <a:xfrm>
            <a:off x="5403450" y="2641375"/>
            <a:ext cx="3816600" cy="206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700">
                <a:solidFill>
                  <a:srgbClr val="FF0000"/>
                </a:solidFill>
                <a:latin typeface="Lexend"/>
                <a:ea typeface="Lexend"/>
                <a:cs typeface="Lexend"/>
                <a:sym typeface="Lexend"/>
              </a:rPr>
              <a:t>- Merci</a:t>
            </a:r>
            <a:endParaRPr sz="2700">
              <a:solidFill>
                <a:srgbClr val="FF0000"/>
              </a:solidFill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700">
                <a:solidFill>
                  <a:srgbClr val="FF0000"/>
                </a:solidFill>
                <a:latin typeface="Lexend"/>
                <a:ea typeface="Lexend"/>
                <a:cs typeface="Lexend"/>
                <a:sym typeface="Lexend"/>
              </a:rPr>
              <a:t>- Cordialement</a:t>
            </a:r>
            <a:endParaRPr sz="2700">
              <a:solidFill>
                <a:srgbClr val="FF0000"/>
              </a:solidFill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700">
                <a:solidFill>
                  <a:srgbClr val="FF0000"/>
                </a:solidFill>
                <a:latin typeface="Lexend"/>
                <a:ea typeface="Lexend"/>
                <a:cs typeface="Lexend"/>
                <a:sym typeface="Lexend"/>
              </a:rPr>
              <a:t>- Respectueusement</a:t>
            </a:r>
            <a:endParaRPr sz="2700">
              <a:solidFill>
                <a:srgbClr val="FF0000"/>
              </a:solidFill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700">
                <a:solidFill>
                  <a:srgbClr val="FF0000"/>
                </a:solidFill>
                <a:latin typeface="Lexend"/>
                <a:ea typeface="Lexend"/>
                <a:cs typeface="Lexend"/>
                <a:sym typeface="Lexend"/>
              </a:rPr>
              <a:t>- Sincères salutations</a:t>
            </a:r>
            <a:endParaRPr sz="2700">
              <a:solidFill>
                <a:srgbClr val="FF0000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pic>
        <p:nvPicPr>
          <p:cNvPr id="149" name="Google Shape;149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4500" y="1090725"/>
            <a:ext cx="5366325" cy="2864863"/>
          </a:xfrm>
          <a:prstGeom prst="rect">
            <a:avLst/>
          </a:prstGeom>
          <a:noFill/>
          <a:ln>
            <a:noFill/>
          </a:ln>
        </p:spPr>
      </p:pic>
      <p:pic>
        <p:nvPicPr>
          <p:cNvPr id="150" name="Google Shape;150;p2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912350" y="4566800"/>
            <a:ext cx="928400" cy="367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4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Lexend"/>
                <a:ea typeface="Lexend"/>
                <a:cs typeface="Lexend"/>
                <a:sym typeface="Lexend"/>
              </a:rPr>
              <a:t>Un email</a:t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67" name="Google Shape;67;p14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en-GB" sz="2000">
                <a:latin typeface="Lexend"/>
                <a:ea typeface="Lexend"/>
                <a:cs typeface="Lexend"/>
                <a:sym typeface="Lexend"/>
              </a:rPr>
              <a:t>(ou </a:t>
            </a:r>
            <a:r>
              <a:rPr i="1" lang="en-GB" sz="2000">
                <a:latin typeface="Lexend"/>
                <a:ea typeface="Lexend"/>
                <a:cs typeface="Lexend"/>
                <a:sym typeface="Lexend"/>
              </a:rPr>
              <a:t>un courriel</a:t>
            </a:r>
            <a:r>
              <a:rPr lang="en-GB" sz="2000">
                <a:latin typeface="Lexend"/>
                <a:ea typeface="Lexend"/>
                <a:cs typeface="Lexend"/>
                <a:sym typeface="Lexend"/>
              </a:rPr>
              <a:t>) est un type de lettre qu’on écrit et envoie  à l’ordinateur.</a:t>
            </a:r>
            <a:endParaRPr sz="2000">
              <a:latin typeface="Lexend"/>
              <a:ea typeface="Lexend"/>
              <a:cs typeface="Lexend"/>
              <a:sym typeface="Lexend"/>
            </a:endParaRPr>
          </a:p>
        </p:txBody>
      </p:sp>
      <p:pic>
        <p:nvPicPr>
          <p:cNvPr id="68" name="Google Shape;68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951550" y="1670369"/>
            <a:ext cx="4679926" cy="2617850"/>
          </a:xfrm>
          <a:prstGeom prst="rect">
            <a:avLst/>
          </a:prstGeom>
          <a:noFill/>
          <a:ln>
            <a:noFill/>
          </a:ln>
        </p:spPr>
      </p:pic>
      <p:sp>
        <p:nvSpPr>
          <p:cNvPr id="69" name="Google Shape;69;p14"/>
          <p:cNvSpPr txBox="1"/>
          <p:nvPr/>
        </p:nvSpPr>
        <p:spPr>
          <a:xfrm>
            <a:off x="5628900" y="4633300"/>
            <a:ext cx="35151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 u="sng">
                <a:solidFill>
                  <a:schemeClr val="lt2"/>
                </a:solidFill>
                <a:latin typeface="Lexend"/>
                <a:ea typeface="Lexend"/>
                <a:cs typeface="Lexend"/>
                <a:sym typeface="Lexend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Image</a:t>
            </a:r>
            <a:r>
              <a:rPr lang="en-GB" sz="1000">
                <a:solidFill>
                  <a:schemeClr val="lt2"/>
                </a:solidFill>
                <a:latin typeface="Lexend"/>
                <a:ea typeface="Lexend"/>
                <a:cs typeface="Lexend"/>
                <a:sym typeface="Lexend"/>
              </a:rPr>
              <a:t> by </a:t>
            </a:r>
            <a:r>
              <a:rPr b="1" lang="en-GB" sz="1000">
                <a:solidFill>
                  <a:schemeClr val="lt2"/>
                </a:solidFill>
                <a:uFill>
                  <a:noFill/>
                </a:uFill>
                <a:latin typeface="Lexend"/>
                <a:ea typeface="Lexend"/>
                <a:cs typeface="Lexend"/>
                <a:sym typeface="Lexend"/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ribkhan</a:t>
            </a:r>
            <a:r>
              <a:rPr lang="en-GB" sz="1000">
                <a:solidFill>
                  <a:schemeClr val="lt2"/>
                </a:solidFill>
                <a:latin typeface="Lexend"/>
                <a:ea typeface="Lexend"/>
                <a:cs typeface="Lexend"/>
                <a:sym typeface="Lexend"/>
              </a:rPr>
              <a:t> on </a:t>
            </a:r>
            <a:r>
              <a:rPr lang="en-GB" sz="1000" u="sng">
                <a:solidFill>
                  <a:schemeClr val="lt2"/>
                </a:solidFill>
                <a:latin typeface="Lexend"/>
                <a:ea typeface="Lexend"/>
                <a:cs typeface="Lexend"/>
                <a:sym typeface="Lexend"/>
                <a:hlinkClick r:id="rId6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Pixabay</a:t>
            </a:r>
            <a:r>
              <a:rPr lang="en-GB" sz="1000">
                <a:solidFill>
                  <a:schemeClr val="lt2"/>
                </a:solidFill>
                <a:latin typeface="Lexend"/>
                <a:ea typeface="Lexend"/>
                <a:cs typeface="Lexend"/>
                <a:sym typeface="Lexend"/>
              </a:rPr>
              <a:t>, available under </a:t>
            </a:r>
            <a:r>
              <a:rPr lang="en-GB" sz="1000" u="sng">
                <a:solidFill>
                  <a:schemeClr val="lt2"/>
                </a:solidFill>
                <a:latin typeface="Lexend"/>
                <a:ea typeface="Lexend"/>
                <a:cs typeface="Lexend"/>
                <a:sym typeface="Lexend"/>
                <a:hlinkClick r:id="rId7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CC</a:t>
            </a:r>
            <a:endParaRPr sz="1000">
              <a:solidFill>
                <a:schemeClr val="lt2"/>
              </a:solidFill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Average"/>
                <a:ea typeface="Average"/>
                <a:cs typeface="Average"/>
                <a:sym typeface="Average"/>
              </a:rPr>
              <a:t> </a:t>
            </a:r>
            <a:endParaRPr>
              <a:latin typeface="Average"/>
              <a:ea typeface="Average"/>
              <a:cs typeface="Average"/>
              <a:sym typeface="Average"/>
            </a:endParaRPr>
          </a:p>
        </p:txBody>
      </p:sp>
      <p:pic>
        <p:nvPicPr>
          <p:cNvPr id="70" name="Google Shape;70;p14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477450" y="4569000"/>
            <a:ext cx="928400" cy="367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-GB" sz="2300">
                <a:latin typeface="Lexend"/>
                <a:ea typeface="Lexend"/>
                <a:cs typeface="Lexend"/>
                <a:sym typeface="Lexend"/>
              </a:rPr>
              <a:t>Un email est composé de quatre composants importants</a:t>
            </a:r>
            <a:endParaRPr sz="2300"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76" name="Google Shape;76;p1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rgbClr val="9900FF"/>
              </a:buClr>
              <a:buSzPts val="1600"/>
              <a:buFont typeface="Lexend"/>
              <a:buAutoNum type="arabicPeriod"/>
            </a:pPr>
            <a:r>
              <a:rPr b="1" lang="en-GB" sz="1600">
                <a:solidFill>
                  <a:srgbClr val="9900FF"/>
                </a:solidFill>
                <a:latin typeface="Lexend"/>
                <a:ea typeface="Lexend"/>
                <a:cs typeface="Lexend"/>
                <a:sym typeface="Lexend"/>
              </a:rPr>
              <a:t>La formule </a:t>
            </a:r>
            <a:r>
              <a:rPr b="1" lang="en-GB" sz="1600">
                <a:solidFill>
                  <a:srgbClr val="9900FF"/>
                </a:solidFill>
                <a:latin typeface="Lexend"/>
                <a:ea typeface="Lexend"/>
                <a:cs typeface="Lexend"/>
                <a:sym typeface="Lexend"/>
              </a:rPr>
              <a:t>d'ouverture</a:t>
            </a:r>
            <a:endParaRPr b="1" sz="1600">
              <a:solidFill>
                <a:srgbClr val="9900FF"/>
              </a:solidFill>
              <a:latin typeface="Lexend"/>
              <a:ea typeface="Lexend"/>
              <a:cs typeface="Lexend"/>
              <a:sym typeface="Lexend"/>
            </a:endParaRPr>
          </a:p>
          <a:p>
            <a:pPr indent="-317500" lvl="0" marL="914400" rtl="0" algn="l">
              <a:spcBef>
                <a:spcPts val="0"/>
              </a:spcBef>
              <a:spcAft>
                <a:spcPts val="0"/>
              </a:spcAft>
              <a:buSzPts val="1400"/>
              <a:buFont typeface="Lexend"/>
              <a:buChar char="-"/>
            </a:pPr>
            <a:r>
              <a:rPr lang="en-GB">
                <a:latin typeface="Lexend"/>
                <a:ea typeface="Lexend"/>
                <a:cs typeface="Lexend"/>
                <a:sym typeface="Lexend"/>
              </a:rPr>
              <a:t>La salutation</a:t>
            </a:r>
            <a:endParaRPr>
              <a:latin typeface="Lexend"/>
              <a:ea typeface="Lexend"/>
              <a:cs typeface="Lexend"/>
              <a:sym typeface="Lexend"/>
            </a:endParaRPr>
          </a:p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SzPts val="1500"/>
              <a:buFont typeface="Lexend"/>
              <a:buAutoNum type="arabicPeriod"/>
            </a:pPr>
            <a:r>
              <a:rPr b="1" lang="en-GB" sz="1600">
                <a:solidFill>
                  <a:srgbClr val="FF0000"/>
                </a:solidFill>
                <a:latin typeface="Lexend"/>
                <a:ea typeface="Lexend"/>
                <a:cs typeface="Lexend"/>
                <a:sym typeface="Lexend"/>
              </a:rPr>
              <a:t>L’introduction</a:t>
            </a:r>
            <a:r>
              <a:rPr lang="en-GB" sz="1500">
                <a:latin typeface="Lexend"/>
                <a:ea typeface="Lexend"/>
                <a:cs typeface="Lexend"/>
                <a:sym typeface="Lexend"/>
              </a:rPr>
              <a:t> </a:t>
            </a:r>
            <a:endParaRPr sz="1500">
              <a:latin typeface="Lexend"/>
              <a:ea typeface="Lexend"/>
              <a:cs typeface="Lexend"/>
              <a:sym typeface="Lexend"/>
            </a:endParaRPr>
          </a:p>
          <a:p>
            <a:pPr indent="-317500" lvl="0" marL="914400" rtl="0" algn="l">
              <a:spcBef>
                <a:spcPts val="0"/>
              </a:spcBef>
              <a:spcAft>
                <a:spcPts val="0"/>
              </a:spcAft>
              <a:buSzPts val="1400"/>
              <a:buFont typeface="Lexend"/>
              <a:buChar char="-"/>
            </a:pPr>
            <a:r>
              <a:rPr lang="en-GB">
                <a:latin typeface="Lexend"/>
                <a:ea typeface="Lexend"/>
                <a:cs typeface="Lexend"/>
                <a:sym typeface="Lexend"/>
              </a:rPr>
              <a:t>Quelques petits mots pour commencer l’email</a:t>
            </a:r>
            <a:endParaRPr>
              <a:latin typeface="Lexend"/>
              <a:ea typeface="Lexend"/>
              <a:cs typeface="Lexend"/>
              <a:sym typeface="Lexend"/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rgbClr val="00FFFF"/>
              </a:buClr>
              <a:buSzPts val="1600"/>
              <a:buFont typeface="Lexend"/>
              <a:buAutoNum type="arabicPeriod"/>
            </a:pPr>
            <a:r>
              <a:rPr b="1" lang="en-GB" sz="1600">
                <a:solidFill>
                  <a:srgbClr val="00FFFF"/>
                </a:solidFill>
                <a:latin typeface="Lexend"/>
                <a:ea typeface="Lexend"/>
                <a:cs typeface="Lexend"/>
                <a:sym typeface="Lexend"/>
              </a:rPr>
              <a:t>Le corps</a:t>
            </a:r>
            <a:endParaRPr b="1" sz="1600">
              <a:solidFill>
                <a:srgbClr val="00FFFF"/>
              </a:solidFill>
              <a:latin typeface="Lexend"/>
              <a:ea typeface="Lexend"/>
              <a:cs typeface="Lexend"/>
              <a:sym typeface="Lexend"/>
            </a:endParaRPr>
          </a:p>
          <a:p>
            <a:pPr indent="-317500" lvl="0" marL="914400" rtl="0" algn="l">
              <a:spcBef>
                <a:spcPts val="0"/>
              </a:spcBef>
              <a:spcAft>
                <a:spcPts val="0"/>
              </a:spcAft>
              <a:buSzPts val="1400"/>
              <a:buFont typeface="Lexend"/>
              <a:buChar char="-"/>
            </a:pPr>
            <a:r>
              <a:rPr lang="en-GB">
                <a:latin typeface="Lexend"/>
                <a:ea typeface="Lexend"/>
                <a:cs typeface="Lexend"/>
                <a:sym typeface="Lexend"/>
              </a:rPr>
              <a:t>Le message principal</a:t>
            </a:r>
            <a:endParaRPr>
              <a:latin typeface="Lexend"/>
              <a:ea typeface="Lexend"/>
              <a:cs typeface="Lexend"/>
              <a:sym typeface="Lexend"/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rgbClr val="FF9900"/>
              </a:buClr>
              <a:buSzPts val="1600"/>
              <a:buFont typeface="Lexend"/>
              <a:buAutoNum type="arabicPeriod"/>
            </a:pPr>
            <a:r>
              <a:rPr b="1" lang="en-GB" sz="1600">
                <a:solidFill>
                  <a:srgbClr val="FF9900"/>
                </a:solidFill>
                <a:latin typeface="Lexend"/>
                <a:ea typeface="Lexend"/>
                <a:cs typeface="Lexend"/>
                <a:sym typeface="Lexend"/>
              </a:rPr>
              <a:t>La formule de politesse</a:t>
            </a:r>
            <a:endParaRPr b="1" sz="1600">
              <a:solidFill>
                <a:srgbClr val="FF9900"/>
              </a:solidFill>
              <a:latin typeface="Lexend"/>
              <a:ea typeface="Lexend"/>
              <a:cs typeface="Lexend"/>
              <a:sym typeface="Lexend"/>
            </a:endParaRPr>
          </a:p>
          <a:p>
            <a:pPr indent="-317500" lvl="0" marL="914400" rtl="0" algn="l">
              <a:spcBef>
                <a:spcPts val="0"/>
              </a:spcBef>
              <a:spcAft>
                <a:spcPts val="0"/>
              </a:spcAft>
              <a:buSzPts val="1400"/>
              <a:buFont typeface="Lexend"/>
              <a:buChar char="-"/>
            </a:pPr>
            <a:r>
              <a:rPr lang="en-GB">
                <a:latin typeface="Lexend"/>
                <a:ea typeface="Lexend"/>
                <a:cs typeface="Lexend"/>
                <a:sym typeface="Lexend"/>
              </a:rPr>
              <a:t>L’adieu / le prise de congé</a:t>
            </a:r>
            <a:endParaRPr>
              <a:latin typeface="Lexend"/>
              <a:ea typeface="Lexend"/>
              <a:cs typeface="Lexend"/>
              <a:sym typeface="Lexend"/>
            </a:endParaRPr>
          </a:p>
          <a:p>
            <a:pPr indent="0" lvl="0" marL="45720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sz="1500"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77" name="Google Shape;77;p1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78" name="Google Shape;78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674067" y="1099075"/>
            <a:ext cx="5365383" cy="3933500"/>
          </a:xfrm>
          <a:prstGeom prst="rect">
            <a:avLst/>
          </a:prstGeom>
          <a:noFill/>
          <a:ln>
            <a:noFill/>
          </a:ln>
        </p:spPr>
      </p:pic>
      <p:sp>
        <p:nvSpPr>
          <p:cNvPr id="79" name="Google Shape;79;p15"/>
          <p:cNvSpPr/>
          <p:nvPr/>
        </p:nvSpPr>
        <p:spPr>
          <a:xfrm>
            <a:off x="3521675" y="1696125"/>
            <a:ext cx="1628400" cy="364800"/>
          </a:xfrm>
          <a:prstGeom prst="ellipse">
            <a:avLst/>
          </a:prstGeom>
          <a:noFill/>
          <a:ln cap="flat" cmpd="sng" w="9525">
            <a:solidFill>
              <a:srgbClr val="9900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0" name="Google Shape;80;p15"/>
          <p:cNvSpPr/>
          <p:nvPr/>
        </p:nvSpPr>
        <p:spPr>
          <a:xfrm>
            <a:off x="3389500" y="1984725"/>
            <a:ext cx="5170200" cy="627900"/>
          </a:xfrm>
          <a:prstGeom prst="ellipse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1" name="Google Shape;81;p15"/>
          <p:cNvSpPr/>
          <p:nvPr/>
        </p:nvSpPr>
        <p:spPr>
          <a:xfrm>
            <a:off x="3389500" y="2479200"/>
            <a:ext cx="5754600" cy="1582800"/>
          </a:xfrm>
          <a:prstGeom prst="ellipse">
            <a:avLst/>
          </a:prstGeom>
          <a:noFill/>
          <a:ln cap="flat" cmpd="sng" w="28575">
            <a:solidFill>
              <a:srgbClr val="00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15"/>
          <p:cNvSpPr/>
          <p:nvPr/>
        </p:nvSpPr>
        <p:spPr>
          <a:xfrm>
            <a:off x="3514100" y="4040175"/>
            <a:ext cx="2260200" cy="505800"/>
          </a:xfrm>
          <a:prstGeom prst="ellipse">
            <a:avLst/>
          </a:prstGeom>
          <a:noFill/>
          <a:ln cap="flat" cmpd="sng" w="9525">
            <a:solidFill>
              <a:srgbClr val="FF99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3" name="Google Shape;83;p15"/>
          <p:cNvSpPr txBox="1"/>
          <p:nvPr/>
        </p:nvSpPr>
        <p:spPr>
          <a:xfrm>
            <a:off x="-62300" y="4822800"/>
            <a:ext cx="3932400" cy="320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900" u="sng">
                <a:solidFill>
                  <a:schemeClr val="lt2"/>
                </a:solidFill>
                <a:latin typeface="Lexend"/>
                <a:ea typeface="Lexend"/>
                <a:cs typeface="Lexend"/>
                <a:sym typeface="Lexend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Image</a:t>
            </a:r>
            <a:r>
              <a:rPr lang="en-GB" sz="900">
                <a:solidFill>
                  <a:schemeClr val="lt2"/>
                </a:solidFill>
                <a:latin typeface="Lexend"/>
                <a:ea typeface="Lexend"/>
                <a:cs typeface="Lexend"/>
                <a:sym typeface="Lexend"/>
              </a:rPr>
              <a:t> by</a:t>
            </a:r>
            <a:r>
              <a:rPr lang="en-GB" sz="900" u="sng">
                <a:solidFill>
                  <a:schemeClr val="lt2"/>
                </a:solidFill>
                <a:latin typeface="Lexend"/>
                <a:ea typeface="Lexend"/>
                <a:cs typeface="Lexend"/>
                <a:sym typeface="Lexend"/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Mohamed Mb</a:t>
            </a:r>
            <a:r>
              <a:rPr lang="en-GB" sz="900">
                <a:solidFill>
                  <a:schemeClr val="lt2"/>
                </a:solidFill>
                <a:latin typeface="Lexend"/>
                <a:ea typeface="Lexend"/>
                <a:cs typeface="Lexend"/>
                <a:sym typeface="Lexend"/>
              </a:rPr>
              <a:t> on </a:t>
            </a:r>
            <a:r>
              <a:rPr lang="en-GB" sz="900" u="sng">
                <a:solidFill>
                  <a:schemeClr val="lt2"/>
                </a:solidFill>
                <a:latin typeface="Lexend"/>
                <a:ea typeface="Lexend"/>
                <a:cs typeface="Lexend"/>
                <a:sym typeface="Lexend"/>
                <a:hlinkClick r:id="rId6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Noun Project</a:t>
            </a:r>
            <a:r>
              <a:rPr lang="en-GB" sz="900">
                <a:solidFill>
                  <a:schemeClr val="lt2"/>
                </a:solidFill>
                <a:latin typeface="Lexend"/>
                <a:ea typeface="Lexend"/>
                <a:cs typeface="Lexend"/>
                <a:sym typeface="Lexend"/>
              </a:rPr>
              <a:t>, available under </a:t>
            </a:r>
            <a:r>
              <a:rPr lang="en-GB" sz="900" u="sng">
                <a:solidFill>
                  <a:schemeClr val="lt2"/>
                </a:solidFill>
                <a:latin typeface="Lexend"/>
                <a:ea typeface="Lexend"/>
                <a:cs typeface="Lexend"/>
                <a:sym typeface="Lexend"/>
                <a:hlinkClick r:id="rId7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CC</a:t>
            </a:r>
            <a:endParaRPr sz="900">
              <a:solidFill>
                <a:schemeClr val="lt2"/>
              </a:solidFill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latin typeface="Lexend"/>
              <a:ea typeface="Lexend"/>
              <a:cs typeface="Lexend"/>
              <a:sym typeface="Lexend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Lexend"/>
                <a:ea typeface="Lexend"/>
                <a:cs typeface="Lexend"/>
                <a:sym typeface="Lexend"/>
              </a:rPr>
              <a:t>Quelques exemples d’une formule </a:t>
            </a:r>
            <a:r>
              <a:rPr lang="en-GB">
                <a:latin typeface="Lexend"/>
                <a:ea typeface="Lexend"/>
                <a:cs typeface="Lexend"/>
                <a:sym typeface="Lexend"/>
              </a:rPr>
              <a:t>d'ouverture</a:t>
            </a:r>
            <a:r>
              <a:rPr lang="en-GB">
                <a:latin typeface="Lexend"/>
                <a:ea typeface="Lexend"/>
                <a:cs typeface="Lexend"/>
                <a:sym typeface="Lexend"/>
              </a:rPr>
              <a:t> </a:t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89" name="Google Shape;89;p16"/>
          <p:cNvSpPr txBox="1"/>
          <p:nvPr>
            <p:ph idx="1" type="body"/>
          </p:nvPr>
        </p:nvSpPr>
        <p:spPr>
          <a:xfrm>
            <a:off x="4632125" y="1152475"/>
            <a:ext cx="43248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GB"/>
              <a:t>Bonjour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GB"/>
              <a:t>Bon après-midi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GB"/>
              <a:t>Bonsoir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GB"/>
              <a:t>Salut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GB"/>
              <a:t>Coucou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GB"/>
              <a:t>Allô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GB"/>
              <a:t>Madame ____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GB"/>
              <a:t>Monsieur ____</a:t>
            </a:r>
            <a:endParaRPr/>
          </a:p>
        </p:txBody>
      </p:sp>
      <p:pic>
        <p:nvPicPr>
          <p:cNvPr id="90" name="Google Shape;90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700" y="1017725"/>
            <a:ext cx="3820974" cy="3820974"/>
          </a:xfrm>
          <a:prstGeom prst="rect">
            <a:avLst/>
          </a:prstGeom>
          <a:noFill/>
          <a:ln>
            <a:noFill/>
          </a:ln>
        </p:spPr>
      </p:pic>
      <p:sp>
        <p:nvSpPr>
          <p:cNvPr id="91" name="Google Shape;91;p16"/>
          <p:cNvSpPr txBox="1"/>
          <p:nvPr/>
        </p:nvSpPr>
        <p:spPr>
          <a:xfrm>
            <a:off x="130075" y="4703625"/>
            <a:ext cx="4932900" cy="33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900" u="sng">
                <a:solidFill>
                  <a:schemeClr val="lt2"/>
                </a:solidFill>
                <a:latin typeface="Lexend"/>
                <a:ea typeface="Lexend"/>
                <a:cs typeface="Lexend"/>
                <a:sym typeface="Lexend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Image</a:t>
            </a:r>
            <a:r>
              <a:rPr lang="en-GB" sz="900">
                <a:solidFill>
                  <a:schemeClr val="lt2"/>
                </a:solidFill>
                <a:latin typeface="Lexend"/>
                <a:ea typeface="Lexend"/>
                <a:cs typeface="Lexend"/>
                <a:sym typeface="Lexend"/>
              </a:rPr>
              <a:t> by </a:t>
            </a:r>
            <a:r>
              <a:rPr lang="en-GB" sz="900" u="sng">
                <a:solidFill>
                  <a:schemeClr val="lt2"/>
                </a:solidFill>
                <a:latin typeface="Lexend"/>
                <a:ea typeface="Lexend"/>
                <a:cs typeface="Lexend"/>
                <a:sym typeface="Lexend"/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Adrien Coquet</a:t>
            </a:r>
            <a:r>
              <a:rPr lang="en-GB" sz="900">
                <a:solidFill>
                  <a:schemeClr val="lt2"/>
                </a:solidFill>
                <a:latin typeface="Lexend"/>
                <a:ea typeface="Lexend"/>
                <a:cs typeface="Lexend"/>
                <a:sym typeface="Lexend"/>
              </a:rPr>
              <a:t> </a:t>
            </a:r>
            <a:r>
              <a:rPr lang="en-GB" sz="900">
                <a:solidFill>
                  <a:schemeClr val="lt2"/>
                </a:solidFill>
                <a:latin typeface="Lexend"/>
                <a:ea typeface="Lexend"/>
                <a:cs typeface="Lexend"/>
                <a:sym typeface="Lexend"/>
              </a:rPr>
              <a:t> on </a:t>
            </a:r>
            <a:r>
              <a:rPr lang="en-GB" sz="900" u="sng">
                <a:solidFill>
                  <a:schemeClr val="lt2"/>
                </a:solidFill>
                <a:latin typeface="Lexend"/>
                <a:ea typeface="Lexend"/>
                <a:cs typeface="Lexend"/>
                <a:sym typeface="Lexend"/>
                <a:hlinkClick r:id="rId6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Noun Project</a:t>
            </a:r>
            <a:r>
              <a:rPr lang="en-GB" sz="900">
                <a:solidFill>
                  <a:schemeClr val="lt2"/>
                </a:solidFill>
                <a:latin typeface="Lexend"/>
                <a:ea typeface="Lexend"/>
                <a:cs typeface="Lexend"/>
                <a:sym typeface="Lexend"/>
              </a:rPr>
              <a:t>, available under </a:t>
            </a:r>
            <a:r>
              <a:rPr lang="en-GB" sz="900" u="sng">
                <a:solidFill>
                  <a:schemeClr val="lt2"/>
                </a:solidFill>
                <a:latin typeface="Lexend"/>
                <a:ea typeface="Lexend"/>
                <a:cs typeface="Lexend"/>
                <a:sym typeface="Lexend"/>
                <a:hlinkClick r:id="rId7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CC</a:t>
            </a:r>
            <a:endParaRPr sz="900">
              <a:solidFill>
                <a:schemeClr val="lt2"/>
              </a:solidFill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Average"/>
              <a:ea typeface="Average"/>
              <a:cs typeface="Average"/>
              <a:sym typeface="Average"/>
            </a:endParaRPr>
          </a:p>
        </p:txBody>
      </p:sp>
      <p:pic>
        <p:nvPicPr>
          <p:cNvPr id="92" name="Google Shape;92;p16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7912350" y="4566800"/>
            <a:ext cx="928400" cy="367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Lexend"/>
                <a:ea typeface="Lexend"/>
                <a:cs typeface="Lexend"/>
                <a:sym typeface="Lexend"/>
              </a:rPr>
              <a:t>Quelques exemples d’une formule politesse </a:t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98" name="Google Shape;98;p17"/>
          <p:cNvSpPr txBox="1"/>
          <p:nvPr>
            <p:ph idx="1" type="body"/>
          </p:nvPr>
        </p:nvSpPr>
        <p:spPr>
          <a:xfrm>
            <a:off x="247200" y="1152475"/>
            <a:ext cx="43248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10000"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GB"/>
              <a:t>À la prochaine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GB"/>
              <a:t>À plus tard (ou A+ informellement)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GB"/>
              <a:t>À demain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GB"/>
              <a:t>Salut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GB"/>
              <a:t>Bisous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GB"/>
              <a:t>À bientôt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GB"/>
              <a:t>Merci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GB"/>
              <a:t>Bonne journée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GB"/>
              <a:t>Cordialement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GB"/>
              <a:t>Respectueusement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GB"/>
              <a:t>Sincères salutations </a:t>
            </a:r>
            <a:endParaRPr/>
          </a:p>
        </p:txBody>
      </p:sp>
      <p:pic>
        <p:nvPicPr>
          <p:cNvPr id="99" name="Google Shape;99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flipH="1">
            <a:off x="5062975" y="1017725"/>
            <a:ext cx="3675725" cy="3820976"/>
          </a:xfrm>
          <a:prstGeom prst="rect">
            <a:avLst/>
          </a:prstGeom>
          <a:noFill/>
          <a:ln>
            <a:noFill/>
          </a:ln>
        </p:spPr>
      </p:pic>
      <p:sp>
        <p:nvSpPr>
          <p:cNvPr id="100" name="Google Shape;100;p17"/>
          <p:cNvSpPr txBox="1"/>
          <p:nvPr/>
        </p:nvSpPr>
        <p:spPr>
          <a:xfrm>
            <a:off x="4034875" y="4703625"/>
            <a:ext cx="4932900" cy="33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900" u="sng">
                <a:solidFill>
                  <a:schemeClr val="lt2"/>
                </a:solidFill>
                <a:latin typeface="Lexend"/>
                <a:ea typeface="Lexend"/>
                <a:cs typeface="Lexend"/>
                <a:sym typeface="Lexend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Image</a:t>
            </a:r>
            <a:r>
              <a:rPr lang="en-GB" sz="900">
                <a:solidFill>
                  <a:schemeClr val="lt2"/>
                </a:solidFill>
                <a:latin typeface="Lexend"/>
                <a:ea typeface="Lexend"/>
                <a:cs typeface="Lexend"/>
                <a:sym typeface="Lexend"/>
              </a:rPr>
              <a:t> by </a:t>
            </a:r>
            <a:r>
              <a:rPr lang="en-GB" sz="900" u="sng">
                <a:solidFill>
                  <a:schemeClr val="lt2"/>
                </a:solidFill>
                <a:latin typeface="Lexend"/>
                <a:ea typeface="Lexend"/>
                <a:cs typeface="Lexend"/>
                <a:sym typeface="Lexend"/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Adrien Coquet</a:t>
            </a:r>
            <a:r>
              <a:rPr lang="en-GB" sz="900">
                <a:solidFill>
                  <a:schemeClr val="lt2"/>
                </a:solidFill>
                <a:latin typeface="Lexend"/>
                <a:ea typeface="Lexend"/>
                <a:cs typeface="Lexend"/>
                <a:sym typeface="Lexend"/>
              </a:rPr>
              <a:t>  on </a:t>
            </a:r>
            <a:r>
              <a:rPr lang="en-GB" sz="900" u="sng">
                <a:solidFill>
                  <a:schemeClr val="lt2"/>
                </a:solidFill>
                <a:latin typeface="Lexend"/>
                <a:ea typeface="Lexend"/>
                <a:cs typeface="Lexend"/>
                <a:sym typeface="Lexend"/>
                <a:hlinkClick r:id="rId6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Noun Project</a:t>
            </a:r>
            <a:r>
              <a:rPr lang="en-GB" sz="900">
                <a:solidFill>
                  <a:schemeClr val="lt2"/>
                </a:solidFill>
                <a:latin typeface="Lexend"/>
                <a:ea typeface="Lexend"/>
                <a:cs typeface="Lexend"/>
                <a:sym typeface="Lexend"/>
              </a:rPr>
              <a:t>, available under </a:t>
            </a:r>
            <a:r>
              <a:rPr lang="en-GB" sz="900" u="sng">
                <a:solidFill>
                  <a:schemeClr val="lt2"/>
                </a:solidFill>
                <a:latin typeface="Lexend"/>
                <a:ea typeface="Lexend"/>
                <a:cs typeface="Lexend"/>
                <a:sym typeface="Lexend"/>
                <a:hlinkClick r:id="rId7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CC</a:t>
            </a:r>
            <a:endParaRPr sz="900">
              <a:solidFill>
                <a:schemeClr val="lt2"/>
              </a:solidFill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Average"/>
              <a:ea typeface="Average"/>
              <a:cs typeface="Average"/>
              <a:sym typeface="Average"/>
            </a:endParaRPr>
          </a:p>
        </p:txBody>
      </p:sp>
      <p:pic>
        <p:nvPicPr>
          <p:cNvPr id="101" name="Google Shape;101;p17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7912350" y="4566800"/>
            <a:ext cx="928400" cy="367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1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Deux façons d’écrire un email (</a:t>
            </a:r>
            <a:r>
              <a:rPr i="1" lang="en-GB"/>
              <a:t>un courriel</a:t>
            </a:r>
            <a:r>
              <a:rPr lang="en-GB"/>
              <a:t>)</a:t>
            </a:r>
            <a:r>
              <a:rPr lang="en-GB"/>
              <a:t> </a:t>
            </a:r>
            <a:endParaRPr/>
          </a:p>
        </p:txBody>
      </p:sp>
      <p:sp>
        <p:nvSpPr>
          <p:cNvPr id="107" name="Google Shape;107;p18"/>
          <p:cNvSpPr txBox="1"/>
          <p:nvPr/>
        </p:nvSpPr>
        <p:spPr>
          <a:xfrm>
            <a:off x="35600" y="4858500"/>
            <a:ext cx="9321600" cy="28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lt2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pic>
        <p:nvPicPr>
          <p:cNvPr id="108" name="Google Shape;108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59738" y="1170125"/>
            <a:ext cx="6424517" cy="3535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9" name="Google Shape;109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912350" y="4566800"/>
            <a:ext cx="928400" cy="367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19"/>
          <p:cNvSpPr txBox="1"/>
          <p:nvPr>
            <p:ph type="title"/>
          </p:nvPr>
        </p:nvSpPr>
        <p:spPr>
          <a:xfrm>
            <a:off x="5605825" y="426125"/>
            <a:ext cx="3207600" cy="2349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Lexend"/>
                <a:ea typeface="Lexend"/>
                <a:cs typeface="Lexend"/>
                <a:sym typeface="Lexend"/>
              </a:rPr>
              <a:t>Qui envoie l’email ?</a:t>
            </a:r>
            <a:endParaRPr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FF0000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15" name="Google Shape;115;p19"/>
          <p:cNvSpPr txBox="1"/>
          <p:nvPr/>
        </p:nvSpPr>
        <p:spPr>
          <a:xfrm>
            <a:off x="6326125" y="2571750"/>
            <a:ext cx="2421000" cy="9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406400" lvl="0" marL="457200" rtl="0" algn="l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800"/>
              <a:buFont typeface="Lexend"/>
              <a:buChar char="-"/>
            </a:pPr>
            <a:r>
              <a:rPr lang="en-GB" sz="2600">
                <a:solidFill>
                  <a:srgbClr val="FF0000"/>
                </a:solidFill>
                <a:latin typeface="Lexend"/>
                <a:ea typeface="Lexend"/>
                <a:cs typeface="Lexend"/>
                <a:sym typeface="Lexend"/>
              </a:rPr>
              <a:t>Un professeu</a:t>
            </a:r>
            <a:r>
              <a:rPr lang="en-GB" sz="2800">
                <a:solidFill>
                  <a:srgbClr val="FF0000"/>
                </a:solidFill>
                <a:latin typeface="Lexend"/>
                <a:ea typeface="Lexend"/>
                <a:cs typeface="Lexend"/>
                <a:sym typeface="Lexend"/>
              </a:rPr>
              <a:t>r</a:t>
            </a:r>
            <a:endParaRPr sz="1200">
              <a:latin typeface="Average"/>
              <a:ea typeface="Average"/>
              <a:cs typeface="Average"/>
              <a:sym typeface="Average"/>
            </a:endParaRPr>
          </a:p>
        </p:txBody>
      </p:sp>
      <p:pic>
        <p:nvPicPr>
          <p:cNvPr id="116" name="Google Shape;116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1125" y="652125"/>
            <a:ext cx="6000225" cy="3203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7" name="Google Shape;117;p1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912350" y="4566800"/>
            <a:ext cx="928400" cy="367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0"/>
          <p:cNvSpPr txBox="1"/>
          <p:nvPr>
            <p:ph type="title"/>
          </p:nvPr>
        </p:nvSpPr>
        <p:spPr>
          <a:xfrm>
            <a:off x="5605825" y="426125"/>
            <a:ext cx="3207600" cy="2349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Lexend"/>
                <a:ea typeface="Lexend"/>
                <a:cs typeface="Lexend"/>
                <a:sym typeface="Lexend"/>
              </a:rPr>
              <a:t>Pourquoi est-ce que le professeur envoie l’email</a:t>
            </a:r>
            <a:r>
              <a:rPr lang="en-GB">
                <a:latin typeface="Lexend"/>
                <a:ea typeface="Lexend"/>
                <a:cs typeface="Lexend"/>
                <a:sym typeface="Lexend"/>
              </a:rPr>
              <a:t> ?</a:t>
            </a:r>
            <a:endParaRPr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FF0000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23" name="Google Shape;123;p20"/>
          <p:cNvSpPr txBox="1"/>
          <p:nvPr/>
        </p:nvSpPr>
        <p:spPr>
          <a:xfrm>
            <a:off x="5703200" y="2623600"/>
            <a:ext cx="3405900" cy="9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406400" lvl="0" marL="457200" rtl="0" algn="l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800"/>
              <a:buFont typeface="Lexend"/>
              <a:buChar char="-"/>
            </a:pPr>
            <a:r>
              <a:rPr lang="en-GB" sz="2600">
                <a:solidFill>
                  <a:srgbClr val="FF0000"/>
                </a:solidFill>
                <a:latin typeface="Lexend"/>
                <a:ea typeface="Lexend"/>
                <a:cs typeface="Lexend"/>
                <a:sym typeface="Lexend"/>
              </a:rPr>
              <a:t>Le professeur veut organiser une sortie scolaire</a:t>
            </a:r>
            <a:r>
              <a:rPr lang="en-GB" sz="2800">
                <a:solidFill>
                  <a:srgbClr val="FF0000"/>
                </a:solidFill>
                <a:latin typeface="Lexend"/>
                <a:ea typeface="Lexend"/>
                <a:cs typeface="Lexend"/>
                <a:sym typeface="Lexend"/>
              </a:rPr>
              <a:t>  </a:t>
            </a:r>
            <a:endParaRPr sz="1200">
              <a:latin typeface="Average"/>
              <a:ea typeface="Average"/>
              <a:cs typeface="Average"/>
              <a:sym typeface="Average"/>
            </a:endParaRPr>
          </a:p>
        </p:txBody>
      </p:sp>
      <p:sp>
        <p:nvSpPr>
          <p:cNvPr id="124" name="Google Shape;124;p20"/>
          <p:cNvSpPr txBox="1"/>
          <p:nvPr/>
        </p:nvSpPr>
        <p:spPr>
          <a:xfrm>
            <a:off x="44500" y="4605800"/>
            <a:ext cx="9321600" cy="462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lt2"/>
              </a:solidFill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latin typeface="Lexend"/>
              <a:ea typeface="Lexend"/>
              <a:cs typeface="Lexend"/>
              <a:sym typeface="Lexend"/>
            </a:endParaRPr>
          </a:p>
        </p:txBody>
      </p:sp>
      <p:pic>
        <p:nvPicPr>
          <p:cNvPr id="125" name="Google Shape;125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1125" y="880700"/>
            <a:ext cx="5572076" cy="2974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6" name="Google Shape;126;p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912350" y="4566800"/>
            <a:ext cx="928400" cy="367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21"/>
          <p:cNvSpPr txBox="1"/>
          <p:nvPr>
            <p:ph type="title"/>
          </p:nvPr>
        </p:nvSpPr>
        <p:spPr>
          <a:xfrm>
            <a:off x="5819375" y="435025"/>
            <a:ext cx="3207600" cy="2349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Lexend"/>
                <a:ea typeface="Lexend"/>
                <a:cs typeface="Lexend"/>
                <a:sym typeface="Lexend"/>
              </a:rPr>
              <a:t>Est-ce que c’est un email informel ou formel</a:t>
            </a:r>
            <a:r>
              <a:rPr lang="en-GB">
                <a:latin typeface="Lexend"/>
                <a:ea typeface="Lexend"/>
                <a:cs typeface="Lexend"/>
                <a:sym typeface="Lexend"/>
              </a:rPr>
              <a:t> ?</a:t>
            </a:r>
            <a:endParaRPr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FF0000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32" name="Google Shape;132;p21"/>
          <p:cNvSpPr txBox="1"/>
          <p:nvPr/>
        </p:nvSpPr>
        <p:spPr>
          <a:xfrm>
            <a:off x="5791775" y="2623600"/>
            <a:ext cx="3262800" cy="9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406400" lvl="0" marL="457200" rtl="0" algn="l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800"/>
              <a:buFont typeface="Lexend"/>
              <a:buChar char="-"/>
            </a:pPr>
            <a:r>
              <a:rPr lang="en-GB" sz="2800">
                <a:solidFill>
                  <a:srgbClr val="FF0000"/>
                </a:solidFill>
                <a:latin typeface="Lexend"/>
                <a:ea typeface="Lexend"/>
                <a:cs typeface="Lexend"/>
                <a:sym typeface="Lexend"/>
              </a:rPr>
              <a:t>C’est un email formel</a:t>
            </a:r>
            <a:r>
              <a:rPr lang="en-GB" sz="2800">
                <a:solidFill>
                  <a:srgbClr val="FF0000"/>
                </a:solidFill>
                <a:latin typeface="Lexend"/>
                <a:ea typeface="Lexend"/>
                <a:cs typeface="Lexend"/>
                <a:sym typeface="Lexend"/>
              </a:rPr>
              <a:t> </a:t>
            </a:r>
            <a:endParaRPr sz="1200">
              <a:latin typeface="Average"/>
              <a:ea typeface="Average"/>
              <a:cs typeface="Average"/>
              <a:sym typeface="Average"/>
            </a:endParaRPr>
          </a:p>
        </p:txBody>
      </p:sp>
      <p:pic>
        <p:nvPicPr>
          <p:cNvPr id="133" name="Google Shape;133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1125" y="797350"/>
            <a:ext cx="5728200" cy="3058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4" name="Google Shape;134;p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912350" y="4566800"/>
            <a:ext cx="928400" cy="367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xmlns:r="http://schemas.openxmlformats.org/officeDocument/2006/relationships" name="Slate">
  <a:themeElements>
    <a:clrScheme name="Slate">
      <a:dk1>
        <a:srgbClr val="FFFFFF"/>
      </a:dk1>
      <a:lt1>
        <a:srgbClr val="37474F"/>
      </a:lt1>
      <a:dk2>
        <a:srgbClr val="9E9E9E"/>
      </a:dk2>
      <a:lt2>
        <a:srgbClr val="E0E0E0"/>
      </a:lt2>
      <a:accent1>
        <a:srgbClr val="616161"/>
      </a:accent1>
      <a:accent2>
        <a:srgbClr val="78909C"/>
      </a:accent2>
      <a:accent3>
        <a:srgbClr val="CACACA"/>
      </a:accent3>
      <a:accent4>
        <a:srgbClr val="64FFDA"/>
      </a:accent4>
      <a:accent5>
        <a:srgbClr val="FFD966"/>
      </a:accent5>
      <a:accent6>
        <a:srgbClr val="F5F5F5"/>
      </a:accent6>
      <a:hlink>
        <a:srgbClr val="FFD966"/>
      </a:hlink>
      <a:folHlink>
        <a:srgbClr val="FFD966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