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Lexend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E6F866F-8CAC-4223-9524-E030F4DC66A9}">
  <a:tblStyle styleId="{1E6F866F-8CAC-4223-9524-E030F4DC66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font" Target="fonts/Lexend-regular.fntdata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Lexen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8aed391e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8aed391e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8aed391ec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8aed391ec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8aed391e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8aed391e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8aed391e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8aed391e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8aed391e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8aed391e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8aed391ec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8aed391ec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8aed391ec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8aed391ec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8aed391e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8aed391e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8aed391ec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8aed391e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8d5c7009e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8d5c7009e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e529ba38c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e529ba38c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e4ff8ef17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e4ff8ef17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c3d3e9bc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5c3d3e9bc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187814040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187814040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youtube.com/watch?v=wEtk93QNm0c" TargetMode="External"/><Relationship Id="rId4" Type="http://schemas.openxmlformats.org/officeDocument/2006/relationships/image" Target="../media/image4.jpg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hyperlink" Target="https://www.canva.com/design/DAFicDHnxNw/iTByYGvJrmWuPSzA45R-_g/edit" TargetMode="External"/><Relationship Id="rId5" Type="http://schemas.openxmlformats.org/officeDocument/2006/relationships/hyperlink" Target="https://www.canva.com/" TargetMode="External"/><Relationship Id="rId6" Type="http://schemas.openxmlformats.org/officeDocument/2006/relationships/hyperlink" Target="https://creativecommons.org/licenses/by/4.0/" TargetMode="External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issuu.com/st-hubert/docs/menu_livraison_oct-2015_quebec_fr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840900"/>
            <a:ext cx="8520600" cy="336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Dossier pédagogique 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Connect 4 : Questions de menu</a:t>
            </a:r>
            <a:endParaRPr b="1" sz="3822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822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50">
                <a:latin typeface="Lexend"/>
                <a:ea typeface="Lexend"/>
                <a:cs typeface="Lexend"/>
                <a:sym typeface="Lexend"/>
              </a:rPr>
              <a:t>Students will practice asking and answering questions while playing a game based on Connect 4</a:t>
            </a:r>
            <a:endParaRPr sz="265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5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72">
                <a:latin typeface="Lexend"/>
                <a:ea typeface="Lexend"/>
                <a:cs typeface="Lexend"/>
                <a:sym typeface="Lexend"/>
              </a:rPr>
              <a:t>CC BY-NC-SA</a:t>
            </a:r>
            <a:endParaRPr sz="1872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Student Handout option #1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/>
        </p:nvSpPr>
        <p:spPr>
          <a:xfrm>
            <a:off x="229625" y="0"/>
            <a:ext cx="4649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Connectons 4!</a:t>
            </a:r>
            <a:endParaRPr b="1" sz="28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4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But d’apprentissage</a:t>
            </a:r>
            <a:endParaRPr b="1" sz="1740" u="sng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Je peux poser et répondre aux questions avec un.e partenaire</a:t>
            </a:r>
            <a:endParaRPr i="1" sz="17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14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Directives</a:t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Sur ta page, écris 7 options du menu dans les boîtes grises en haut de la grille.</a:t>
            </a:r>
            <a:endParaRPr sz="19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Avec un.e partenaire, pose une question pour remplir la boîte. (Ton/ta partenaire peut donner une réponse pour pratiquer!)</a:t>
            </a:r>
            <a:endParaRPr sz="19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Le premier à avoir 4 boîtes de suite va gagner le jeu!</a:t>
            </a:r>
            <a:endParaRPr sz="1200"/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0650" y="0"/>
            <a:ext cx="397335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2025" y="4657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" name="Google Shape;126;p24"/>
          <p:cNvGraphicFramePr/>
          <p:nvPr/>
        </p:nvGraphicFramePr>
        <p:xfrm>
          <a:off x="-100" y="-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{1E6F866F-8CAC-4223-9524-E030F4DC66A9}</a:tableStyleId>
              </a:tblPr>
              <a:tblGrid>
                <a:gridCol w="1204125"/>
                <a:gridCol w="1081875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734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3300">
                          <a:solidFill>
                            <a:schemeClr val="dk1"/>
                          </a:solidFill>
                          <a:highlight>
                            <a:srgbClr val="FFFF00"/>
                          </a:highlight>
                        </a:rPr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Combien est-ce que ça coûte la/le/les…?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je peux avoir…?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J’aime…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n’aime pas…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veux…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tu as…?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Student Handout option #2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32" name="Google Shape;13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/>
        </p:nvSpPr>
        <p:spPr>
          <a:xfrm>
            <a:off x="205250" y="0"/>
            <a:ext cx="4649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Connectons 4!</a:t>
            </a:r>
            <a:endParaRPr b="1" sz="28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4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But d’apprentissage</a:t>
            </a:r>
            <a:endParaRPr b="1" sz="1740" u="sng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7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Je peux poser et répondre aux questions avec un.e partenaire</a:t>
            </a:r>
            <a:endParaRPr i="1" sz="17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14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Directives</a:t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Sur ta page, écris 7 options du menu dans les boîtes grises en haut de la grille.</a:t>
            </a:r>
            <a:endParaRPr sz="19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Avec un.e partenaire, pose une question pour remplir la boîte. (Ton/ta partenaire peut donner une réponse pour pratiquer!)</a:t>
            </a:r>
            <a:endParaRPr sz="194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3517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0"/>
              <a:buFont typeface="Lexend"/>
              <a:buChar char="●"/>
            </a:pPr>
            <a:r>
              <a:rPr lang="en" sz="194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Le premier à avoir 4 de suite va gagner le jeu!</a:t>
            </a:r>
            <a:endParaRPr sz="1200"/>
          </a:p>
        </p:txBody>
      </p:sp>
      <p:pic>
        <p:nvPicPr>
          <p:cNvPr id="138" name="Google Shape;13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0650" y="0"/>
            <a:ext cx="3973358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1425" y="465772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Google Shape;144;p27"/>
          <p:cNvGraphicFramePr/>
          <p:nvPr/>
        </p:nvGraphicFramePr>
        <p:xfrm>
          <a:off x="-100" y="-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{1E6F866F-8CAC-4223-9524-E030F4DC66A9}</a:tableStyleId>
              </a:tblPr>
              <a:tblGrid>
                <a:gridCol w="1204125"/>
                <a:gridCol w="1081875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734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300">
                          <a:highlight>
                            <a:srgbClr val="FFFF00"/>
                          </a:highlight>
                        </a:rPr>
                        <a:t>2</a:t>
                      </a:r>
                      <a:endParaRPr b="1" sz="3300">
                        <a:highlight>
                          <a:srgbClr val="FFFF00"/>
                        </a:highlight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tu préfères…?</a:t>
                      </a:r>
                      <a:endParaRPr sz="1300">
                        <a:solidFill>
                          <a:schemeClr val="dk1"/>
                        </a:solidFill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je peux avoir…, s’il vous plaît?</a:t>
                      </a:r>
                      <a:endParaRPr sz="12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Je préfère……</a:t>
                      </a:r>
                      <a:endParaRPr sz="13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Je déteste…</a:t>
                      </a:r>
                      <a:endParaRPr sz="13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Je prends….</a:t>
                      </a:r>
                      <a:endParaRPr sz="1300"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Comic Sans MS"/>
                          <a:ea typeface="Comic Sans MS"/>
                          <a:cs typeface="Comic Sans MS"/>
                          <a:sym typeface="Comic Sans MS"/>
                        </a:rPr>
                        <a:t>J’adore…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556"/>
              <a:buFont typeface="Arial"/>
              <a:buNone/>
            </a:pPr>
            <a:r>
              <a:rPr b="1" lang="en" sz="3600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Instructions pour l’enseignant</a:t>
            </a:r>
            <a:endParaRPr b="1" sz="3600">
              <a:solidFill>
                <a:schemeClr val="accent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Learning Goal - Students will practice asking and answering questions while playing a game based on Connect 4.</a:t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Object of the Game</a:t>
            </a:r>
            <a:endParaRPr sz="1100" u="sng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Students try to fill in 4 squares in a row (horizontal, diagonal, vertical), by correctly asking questions using the vocabulary on their Student Handout.</a:t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Taking turns, students must ask a question using the box on the left combined with a box on the top to claim the space where they meet on the board.</a:t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In order to fill a box, the box underneath must already be filled in (with the exception of the bottom row).</a:t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Materials needed </a:t>
            </a:r>
            <a:endParaRPr sz="1100" u="sng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287973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exend"/>
              <a:buChar char="●"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Individual copies of the Student Handout #1 or #2/ Game board for each student (these can be placed in transparent page protectors and students can use whiteboard markers to mark the squares)</a:t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-287973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Lexend"/>
              <a:buChar char="●"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 computer that can project the teacher’s Google Slide in the classroom.</a:t>
            </a:r>
            <a:endParaRPr/>
          </a:p>
        </p:txBody>
      </p:sp>
      <p:sp>
        <p:nvSpPr>
          <p:cNvPr id="62" name="Google Shape;62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In-class instructions</a:t>
            </a:r>
            <a:endParaRPr sz="900" u="sng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Project the teacher’s Google Slide on the board and ask if students are familiar with the game Connect 4 and/or Battleship. (How does it work? How does one win? etc.)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Explain that they will be playing this game using predetermined question starters and their choices from a menu (Slide 2).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Display Slide 3 to show them what a filled in Game Board will look like. (As a whole class demonstration, use post-it notes or colour in a box to demonstrate how to fill in a chosen square).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Handout game boards #1 + #2. 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Once students have filled in their game boards, instruct them to find a partner with the opposite game board and begin to play. 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Students will play one game with the first board, and a second game (if time permits) with the second board</a:t>
            </a:r>
            <a:endParaRPr sz="9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9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2150850"/>
            <a:ext cx="8520600" cy="131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Diaporama pour l’enseignant</a:t>
            </a:r>
            <a:r>
              <a:rPr lang="en">
                <a:latin typeface="Lexend"/>
                <a:ea typeface="Lexend"/>
                <a:cs typeface="Lexend"/>
                <a:sym typeface="Lexend"/>
              </a:rPr>
              <a:t>, 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pour présenter en classe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Lexend"/>
                <a:ea typeface="Lexend"/>
                <a:cs typeface="Lexend"/>
                <a:sym typeface="Lexend"/>
              </a:rPr>
              <a:t>Teacher slides</a:t>
            </a:r>
            <a:endParaRPr i="1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0"/>
            <a:ext cx="85206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40">
                <a:latin typeface="Lexend"/>
                <a:ea typeface="Lexend"/>
                <a:cs typeface="Lexend"/>
                <a:sym typeface="Lexend"/>
              </a:rPr>
              <a:t>Connect Quatre!</a:t>
            </a:r>
            <a:endParaRPr b="1" sz="28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21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740" u="sng">
                <a:latin typeface="Lexend"/>
                <a:ea typeface="Lexend"/>
                <a:cs typeface="Lexend"/>
                <a:sym typeface="Lexend"/>
              </a:rPr>
              <a:t>But d’apprentissage</a:t>
            </a:r>
            <a:endParaRPr b="1" sz="1740" u="sng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b="1" sz="17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1740">
                <a:latin typeface="Lexend"/>
                <a:ea typeface="Lexend"/>
                <a:cs typeface="Lexend"/>
                <a:sym typeface="Lexend"/>
              </a:rPr>
              <a:t>Je peux poser et répondre aux questions avec un.e partenaire</a:t>
            </a:r>
            <a:endParaRPr i="1" sz="17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2140" u="sng">
                <a:latin typeface="Lexend"/>
                <a:ea typeface="Lexend"/>
                <a:cs typeface="Lexend"/>
                <a:sym typeface="Lexend"/>
              </a:rPr>
              <a:t>Directives</a:t>
            </a:r>
            <a:endParaRPr sz="214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140">
              <a:latin typeface="Lexend"/>
              <a:ea typeface="Lexend"/>
              <a:cs typeface="Lexend"/>
              <a:sym typeface="Lexend"/>
            </a:endParaRPr>
          </a:p>
          <a:p>
            <a:pPr indent="-364490" lvl="0" marL="457200" rtl="0" algn="l">
              <a:spcBef>
                <a:spcPts val="0"/>
              </a:spcBef>
              <a:spcAft>
                <a:spcPts val="0"/>
              </a:spcAft>
              <a:buSzPts val="2140"/>
              <a:buFont typeface="Lexend"/>
              <a:buChar char="●"/>
            </a:pPr>
            <a:r>
              <a:rPr lang="en" sz="2140">
                <a:latin typeface="Lexend"/>
                <a:ea typeface="Lexend"/>
                <a:cs typeface="Lexend"/>
                <a:sym typeface="Lexend"/>
              </a:rPr>
              <a:t>Sur</a:t>
            </a:r>
            <a:r>
              <a:rPr lang="en" sz="2140">
                <a:latin typeface="Lexend"/>
                <a:ea typeface="Lexend"/>
                <a:cs typeface="Lexend"/>
                <a:sym typeface="Lexend"/>
              </a:rPr>
              <a:t> ta page, écris 7 options du menu dans les boîtes grises en haut de la grille.</a:t>
            </a:r>
            <a:endParaRPr sz="2140">
              <a:latin typeface="Lexend"/>
              <a:ea typeface="Lexend"/>
              <a:cs typeface="Lexend"/>
              <a:sym typeface="Lexend"/>
            </a:endParaRPr>
          </a:p>
          <a:p>
            <a:pPr indent="-364490" lvl="0" marL="457200" rtl="0" algn="l">
              <a:spcBef>
                <a:spcPts val="0"/>
              </a:spcBef>
              <a:spcAft>
                <a:spcPts val="0"/>
              </a:spcAft>
              <a:buSzPts val="2140"/>
              <a:buFont typeface="Lexend"/>
              <a:buChar char="●"/>
            </a:pPr>
            <a:r>
              <a:rPr lang="en" sz="2140">
                <a:latin typeface="Lexend"/>
                <a:ea typeface="Lexend"/>
                <a:cs typeface="Lexend"/>
                <a:sym typeface="Lexend"/>
              </a:rPr>
              <a:t>Avec un.e partenaire, pose une question pour remplir la boîte. (Ton/ta partenaire peut donner une </a:t>
            </a:r>
            <a:r>
              <a:rPr lang="en" sz="2140">
                <a:latin typeface="Lexend"/>
                <a:ea typeface="Lexend"/>
                <a:cs typeface="Lexend"/>
                <a:sym typeface="Lexend"/>
              </a:rPr>
              <a:t>réponse</a:t>
            </a:r>
            <a:r>
              <a:rPr lang="en" sz="2140">
                <a:latin typeface="Lexend"/>
                <a:ea typeface="Lexend"/>
                <a:cs typeface="Lexend"/>
                <a:sym typeface="Lexend"/>
              </a:rPr>
              <a:t> pour pratiquer!)</a:t>
            </a:r>
            <a:endParaRPr sz="2140">
              <a:latin typeface="Lexend"/>
              <a:ea typeface="Lexend"/>
              <a:cs typeface="Lexend"/>
              <a:sym typeface="Lexend"/>
            </a:endParaRPr>
          </a:p>
          <a:p>
            <a:pPr indent="-364490" lvl="0" marL="457200" rtl="0" algn="l">
              <a:spcBef>
                <a:spcPts val="0"/>
              </a:spcBef>
              <a:spcAft>
                <a:spcPts val="0"/>
              </a:spcAft>
              <a:buSzPts val="2140"/>
              <a:buFont typeface="Lexend"/>
              <a:buChar char="●"/>
            </a:pPr>
            <a:r>
              <a:rPr lang="en" sz="2140">
                <a:latin typeface="Lexend"/>
                <a:ea typeface="Lexend"/>
                <a:cs typeface="Lexend"/>
                <a:sym typeface="Lexend"/>
              </a:rPr>
              <a:t>Le premier à avoir 4 </a:t>
            </a:r>
            <a:r>
              <a:rPr lang="en" sz="2140">
                <a:latin typeface="Lexend"/>
                <a:ea typeface="Lexend"/>
                <a:cs typeface="Lexend"/>
                <a:sym typeface="Lexend"/>
              </a:rPr>
              <a:t>de suite va gagner le jeu!</a:t>
            </a:r>
            <a:endParaRPr sz="214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7325" y="45483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mis joueurs, joueuses, &#10;Bienvenue sur la chaîne youtube &quot;Joue le jeu&quot; dédiée à la présentation de jeux de société.  En espérant que le contenu vous plaise, n'hésitez pas à partager nos vidéos, réagir sur l'espace commentaire et rejoindre la communauté en vous abonnant. &#10;Aujourd'hui présentation du jeu Puissance 4 un jeu édité chez Hasbro à partir de 6 ans pour une durée de moins de 20mn  pour deux joueur(s)" id="80" name="Google Shape;80;p17" title="Règle du jeu &quot;Puissance 4&quot;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8200" y="1162725"/>
            <a:ext cx="6566675" cy="36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1558200" y="321475"/>
            <a:ext cx="6027600" cy="7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exend"/>
                <a:ea typeface="Lexend"/>
                <a:cs typeface="Lexend"/>
                <a:sym typeface="Lexend"/>
              </a:rPr>
              <a:t>Comment jouer le jeu ?</a:t>
            </a:r>
            <a:endParaRPr b="1" sz="24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52400"/>
            <a:ext cx="1253400" cy="477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9525" y="0"/>
            <a:ext cx="3815177" cy="49387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/>
        </p:nvSpPr>
        <p:spPr>
          <a:xfrm>
            <a:off x="6601600" y="1745125"/>
            <a:ext cx="10332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1149513" y="4938725"/>
            <a:ext cx="40212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4"/>
              </a:rPr>
              <a:t>Photo</a:t>
            </a:r>
            <a:r>
              <a:rPr lang="en" sz="800">
                <a:latin typeface="Lexend"/>
                <a:ea typeface="Lexend"/>
                <a:cs typeface="Lexend"/>
                <a:sym typeface="Lexend"/>
              </a:rPr>
              <a:t>, by Brendan Sheridan, available on </a:t>
            </a:r>
            <a:r>
              <a:rPr lang="en" sz="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5"/>
              </a:rPr>
              <a:t>Canva</a:t>
            </a:r>
            <a:r>
              <a:rPr lang="en" sz="800">
                <a:latin typeface="Lexend"/>
                <a:ea typeface="Lexend"/>
                <a:cs typeface="Lexend"/>
                <a:sym typeface="Lexend"/>
              </a:rPr>
              <a:t>, </a:t>
            </a:r>
            <a:r>
              <a:rPr lang="en" sz="800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6"/>
              </a:rPr>
              <a:t>CC BY</a:t>
            </a:r>
            <a:endParaRPr sz="800"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95788" y="142675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19"/>
          <p:cNvGraphicFramePr/>
          <p:nvPr/>
        </p:nvGraphicFramePr>
        <p:xfrm>
          <a:off x="-100" y="-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{1E6F866F-8CAC-4223-9524-E030F4DC66A9}</a:tableStyleId>
              </a:tblPr>
              <a:tblGrid>
                <a:gridCol w="1204125"/>
                <a:gridCol w="1081875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rgbClr val="000000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La viande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Un oeuf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Les légumes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poisson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poulet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Le pain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Lexend"/>
                          <a:ea typeface="Lexend"/>
                          <a:cs typeface="Lexend"/>
                          <a:sym typeface="Lexend"/>
                        </a:rPr>
                        <a:t>La nourriture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Combien est-ce que ça coûte</a:t>
                      </a: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…?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je peux avoir…?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J’aime</a:t>
                      </a: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n’aime pas…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veux…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tu as…?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25" y="-50"/>
            <a:ext cx="1007675" cy="38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/>
        </p:nvSpPr>
        <p:spPr>
          <a:xfrm>
            <a:off x="2417450" y="1491650"/>
            <a:ext cx="4504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Cliquez ici pour voir un vrai menu en français !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Lexend"/>
                <a:ea typeface="Lexend"/>
                <a:cs typeface="Lexend"/>
                <a:sym typeface="Lexend"/>
                <a:hlinkClick r:id="rId3"/>
              </a:rPr>
              <a:t>Un Menu français</a:t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exend"/>
                <a:ea typeface="Lexend"/>
                <a:cs typeface="Lexend"/>
                <a:sym typeface="Lexend"/>
              </a:rPr>
              <a:t>Choisis les options pour ta grille. Écris-les dans les boîtes en haut !</a:t>
            </a:r>
            <a:endParaRPr>
              <a:latin typeface="Lexend"/>
              <a:ea typeface="Lexend"/>
              <a:cs typeface="Lexend"/>
              <a:sym typeface="Lexend"/>
            </a:endParaRPr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09200" y="4497850"/>
            <a:ext cx="12763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21"/>
          <p:cNvGraphicFramePr/>
          <p:nvPr/>
        </p:nvGraphicFramePr>
        <p:xfrm>
          <a:off x="-100" y="-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{1E6F866F-8CAC-4223-9524-E030F4DC66A9}</a:tableStyleId>
              </a:tblPr>
              <a:tblGrid>
                <a:gridCol w="1204125"/>
                <a:gridCol w="1081875"/>
                <a:gridCol w="1143000"/>
                <a:gridCol w="1143000"/>
                <a:gridCol w="1143000"/>
                <a:gridCol w="1143000"/>
                <a:gridCol w="1143000"/>
                <a:gridCol w="1143000"/>
              </a:tblGrid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tu préfères…?</a:t>
                      </a:r>
                      <a:endParaRPr sz="1100">
                        <a:solidFill>
                          <a:schemeClr val="dk1"/>
                        </a:solidFill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Lexend"/>
                          <a:ea typeface="Lexend"/>
                          <a:cs typeface="Lexend"/>
                          <a:sym typeface="Lexend"/>
                        </a:rPr>
                        <a:t>Est-ce que je peux avoir…, s’il vous plaît?</a:t>
                      </a:r>
                      <a:endParaRPr sz="11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préfère……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</a:t>
                      </a: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déteste</a:t>
                      </a: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…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Lexend"/>
                          <a:ea typeface="Lexend"/>
                          <a:cs typeface="Lexend"/>
                          <a:sym typeface="Lexend"/>
                        </a:rPr>
                        <a:t>Je prends….</a:t>
                      </a:r>
                      <a:endParaRPr sz="1300"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63500" marB="63500" marR="63500" marL="63500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  <a:tr h="734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J’adore…</a:t>
                      </a:r>
                      <a:endParaRPr>
                        <a:latin typeface="Lexend"/>
                        <a:ea typeface="Lexend"/>
                        <a:cs typeface="Lexend"/>
                        <a:sym typeface="Lexen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Comic Sans MS"/>
                        <a:ea typeface="Comic Sans MS"/>
                        <a:cs typeface="Comic Sans MS"/>
                        <a:sym typeface="Comic Sans M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25" y="144275"/>
            <a:ext cx="1051625" cy="400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