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4"/>
    <p:sldMasterId id="214748367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y="5143500" cx="9144000"/>
  <p:notesSz cx="6858000" cy="9144000"/>
  <p:embeddedFontLst>
    <p:embeddedFont>
      <p:font typeface="Patrick Hand"/>
      <p:regular r:id="rId16"/>
    </p:embeddedFont>
    <p:embeddedFont>
      <p:font typeface="Teachers Medium"/>
      <p:regular r:id="rId17"/>
      <p:bold r:id="rId18"/>
      <p:italic r:id="rId19"/>
      <p:boldItalic r:id="rId20"/>
    </p:embeddedFont>
    <p:embeddedFont>
      <p:font typeface="Amatic SC"/>
      <p:regular r:id="rId21"/>
      <p:bold r:id="rId22"/>
    </p:embeddedFont>
    <p:embeddedFont>
      <p:font typeface="Source Code Pro"/>
      <p:regular r:id="rId23"/>
      <p:bold r:id="rId24"/>
      <p:italic r:id="rId25"/>
      <p:boldItalic r:id="rId26"/>
    </p:embeddedFont>
    <p:embeddedFont>
      <p:font typeface="Patrick Hand SC"/>
      <p:regular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TeachersMedium-boldItalic.fntdata"/><Relationship Id="rId22" Type="http://schemas.openxmlformats.org/officeDocument/2006/relationships/font" Target="fonts/AmaticSC-bold.fntdata"/><Relationship Id="rId21" Type="http://schemas.openxmlformats.org/officeDocument/2006/relationships/font" Target="fonts/AmaticSC-regular.fntdata"/><Relationship Id="rId24" Type="http://schemas.openxmlformats.org/officeDocument/2006/relationships/font" Target="fonts/SourceCodePro-bold.fntdata"/><Relationship Id="rId23" Type="http://schemas.openxmlformats.org/officeDocument/2006/relationships/font" Target="fonts/SourceCodePro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26" Type="http://schemas.openxmlformats.org/officeDocument/2006/relationships/font" Target="fonts/SourceCodePro-boldItalic.fntdata"/><Relationship Id="rId25" Type="http://schemas.openxmlformats.org/officeDocument/2006/relationships/font" Target="fonts/SourceCodePro-italic.fntdata"/><Relationship Id="rId27" Type="http://schemas.openxmlformats.org/officeDocument/2006/relationships/font" Target="fonts/PatrickHandSC-regular.fntdata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TeachersMedium-regular.fntdata"/><Relationship Id="rId16" Type="http://schemas.openxmlformats.org/officeDocument/2006/relationships/font" Target="fonts/PatrickHand-regular.fntdata"/><Relationship Id="rId19" Type="http://schemas.openxmlformats.org/officeDocument/2006/relationships/font" Target="fonts/TeachersMedium-italic.fntdata"/><Relationship Id="rId18" Type="http://schemas.openxmlformats.org/officeDocument/2006/relationships/font" Target="fonts/TeachersMedium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fad68ac93f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fad68ac93f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fad68ac93f_1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fad68ac93f_1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f84c88611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f84c88611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84c88611b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f84c88611b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f84c88611b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f84c88611b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f84c88611b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3f84c88611b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f84c88611b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f84c88611b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f84c88611b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f84c88611b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4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57" name="Google Shape;57;p14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58" name="Google Shape;58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61" name="Google Shape;61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64" name="Google Shape;64;p16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5" name="Google Shape;65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68" name="Google Shape;68;p17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69" name="Google Shape;69;p17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0" name="Google Shape;70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8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73" name="Google Shape;73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76" name="Google Shape;76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7" name="Google Shape;77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0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0" name="Google Shape;80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1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83" name="Google Shape;83;p2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84" name="Google Shape;84;p21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85" name="Google Shape;85;p21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86" name="Google Shape;86;p2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87" name="Google Shape;87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2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90" name="Google Shape;90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3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93" name="Google Shape;93;p23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94" name="Google Shape;94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each-day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Relationship Id="rId4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Relationship Id="rId4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5"/>
          <p:cNvSpPr txBox="1"/>
          <p:nvPr>
            <p:ph type="ctrTitle"/>
          </p:nvPr>
        </p:nvSpPr>
        <p:spPr>
          <a:xfrm>
            <a:off x="379513" y="320100"/>
            <a:ext cx="8520600" cy="840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atrick Hand SC"/>
                <a:ea typeface="Patrick Hand SC"/>
                <a:cs typeface="Patrick Hand SC"/>
                <a:sym typeface="Patrick Hand SC"/>
              </a:rPr>
              <a:t>L’oeil de dragon</a:t>
            </a:r>
            <a:endParaRPr>
              <a:latin typeface="Patrick Hand SC"/>
              <a:ea typeface="Patrick Hand SC"/>
              <a:cs typeface="Patrick Hand SC"/>
              <a:sym typeface="Patrick Hand SC"/>
            </a:endParaRPr>
          </a:p>
        </p:txBody>
      </p:sp>
      <p:pic>
        <p:nvPicPr>
          <p:cNvPr id="102" name="Google Shape;102;p25" title="IMG_418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48875" y="1324050"/>
            <a:ext cx="3381882" cy="2041526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5"/>
          <p:cNvSpPr txBox="1"/>
          <p:nvPr/>
        </p:nvSpPr>
        <p:spPr>
          <a:xfrm>
            <a:off x="3072000" y="3528625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45720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accent2"/>
                </a:solidFill>
                <a:latin typeface="Patrick Hand"/>
                <a:ea typeface="Patrick Hand"/>
                <a:cs typeface="Patrick Hand"/>
                <a:sym typeface="Patrick Hand"/>
              </a:rPr>
              <a:t>Arts Visuels </a:t>
            </a:r>
            <a:endParaRPr sz="2100">
              <a:solidFill>
                <a:schemeClr val="accent2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04" name="Google Shape;104;p25"/>
          <p:cNvSpPr txBox="1"/>
          <p:nvPr/>
        </p:nvSpPr>
        <p:spPr>
          <a:xfrm>
            <a:off x="2991150" y="4036525"/>
            <a:ext cx="3297300" cy="6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rgbClr val="212121"/>
                </a:solidFill>
                <a:latin typeface="Patrick Hand"/>
                <a:ea typeface="Patrick Hand"/>
                <a:cs typeface="Patrick Hand"/>
                <a:sym typeface="Patrick Hand"/>
              </a:rPr>
              <a:t>Par</a:t>
            </a:r>
            <a:r>
              <a:rPr lang="en" sz="1600">
                <a:solidFill>
                  <a:srgbClr val="212121"/>
                </a:solidFill>
                <a:latin typeface="Patrick Hand"/>
                <a:ea typeface="Patrick Hand"/>
                <a:cs typeface="Patrick Hand"/>
                <a:sym typeface="Patrick Hand"/>
              </a:rPr>
              <a:t> : </a:t>
            </a:r>
            <a:r>
              <a:rPr b="1" lang="en" sz="1600">
                <a:solidFill>
                  <a:srgbClr val="212121"/>
                </a:solidFill>
                <a:latin typeface="Patrick Hand"/>
                <a:ea typeface="Patrick Hand"/>
                <a:cs typeface="Patrick Hand"/>
                <a:sym typeface="Patrick Hand"/>
              </a:rPr>
              <a:t>Johana Catanea</a:t>
            </a:r>
            <a:endParaRPr b="1" sz="1600">
              <a:solidFill>
                <a:srgbClr val="21212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666666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pic>
        <p:nvPicPr>
          <p:cNvPr id="105" name="Google Shape;105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30400" y="4534303"/>
            <a:ext cx="818775" cy="286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latin typeface="Patrick Hand"/>
                <a:ea typeface="Patrick Hand"/>
                <a:cs typeface="Patrick Hand"/>
                <a:sym typeface="Patrick Hand"/>
              </a:rPr>
              <a:t>Merci d’utiliser cette ressource ! </a:t>
            </a:r>
            <a:endParaRPr b="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11" name="Google Shape;111;p26"/>
          <p:cNvSpPr txBox="1"/>
          <p:nvPr>
            <p:ph idx="1" type="body"/>
          </p:nvPr>
        </p:nvSpPr>
        <p:spPr>
          <a:xfrm>
            <a:off x="311700" y="1093850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Cette ressource est partagée sous licence </a:t>
            </a:r>
            <a:r>
              <a:rPr b="1" lang="en" sz="21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CC BY-NC-SA </a:t>
            </a:r>
            <a:r>
              <a:rPr lang="en" sz="21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: vous pouvez la copier et l'adapter librement à des fins non commerciales, à condition de citer l'auteur et de partager vos modifications sous cette même licence. </a:t>
            </a:r>
            <a:endParaRPr sz="2100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1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Les illustrations de ce document proviennent de Canva ou ont été créées par l'auteur. </a:t>
            </a:r>
            <a:endParaRPr sz="2100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112" name="Google Shape;112;p26" title="Capture d’écran 2026-08-24 à 19.01.3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99425" y="3204717"/>
            <a:ext cx="1345150" cy="111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57538" y="4746528"/>
            <a:ext cx="818775" cy="286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7"/>
          <p:cNvSpPr txBox="1"/>
          <p:nvPr>
            <p:ph idx="1" type="body"/>
          </p:nvPr>
        </p:nvSpPr>
        <p:spPr>
          <a:xfrm>
            <a:off x="311700" y="532050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Pour faire cette activité, assurez-vous d’avoir : </a:t>
            </a:r>
            <a:endParaRPr sz="2100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-361950" lvl="0" marL="457200" rtl="0" algn="l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Patrick Hand"/>
              <a:buChar char="-"/>
            </a:pPr>
            <a:r>
              <a:rPr lang="en" sz="21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De l’argile à l’air libre</a:t>
            </a:r>
            <a:endParaRPr sz="2100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Patrick Hand"/>
              <a:buChar char="-"/>
            </a:pPr>
            <a:r>
              <a:rPr lang="en" sz="21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Des billes transparentes ayant un côté plat </a:t>
            </a:r>
            <a:endParaRPr sz="2100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100">
                <a:solidFill>
                  <a:srgbClr val="000000"/>
                </a:solidFill>
                <a:latin typeface="Patrick Hand"/>
                <a:ea typeface="Patrick Hand"/>
                <a:cs typeface="Patrick Hand"/>
                <a:sym typeface="Patrick Hand"/>
              </a:rPr>
              <a:t>La page 5 de ce diaporama est à imprimer et à distribuer aux élèves.</a:t>
            </a:r>
            <a:endParaRPr sz="2100">
              <a:solidFill>
                <a:srgbClr val="000000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119" name="Google Shape;11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57538" y="4746528"/>
            <a:ext cx="818775" cy="286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atrick Hand"/>
                <a:ea typeface="Patrick Hand"/>
                <a:cs typeface="Patrick Hand"/>
                <a:sym typeface="Patrick Hand"/>
              </a:rPr>
              <a:t>La création</a:t>
            </a:r>
            <a:endParaRPr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25" name="Google Shape;125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Tu vas apprendre à faire une </a:t>
            </a:r>
            <a:r>
              <a:rPr lang="en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sculpture</a:t>
            </a:r>
            <a:r>
              <a:rPr lang="en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 d’oeil de dragon. Pour cela tu as besoin : </a:t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-355600" lvl="0" marL="45720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trick Hand"/>
              <a:buChar char="-"/>
            </a:pPr>
            <a:r>
              <a:rPr lang="en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D’argile qui sèche à l’air libre </a:t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-355600" lvl="0" marL="4572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trick Hand"/>
              <a:buChar char="-"/>
            </a:pPr>
            <a:r>
              <a:rPr lang="en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D’une bille transparente plate d’un côté </a:t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-355600" lvl="0" marL="4572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trick Hand"/>
              <a:buChar char="-"/>
            </a:pPr>
            <a:r>
              <a:rPr lang="en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De feutres </a:t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-355600" lvl="0" marL="4572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trick Hand"/>
              <a:buChar char="-"/>
            </a:pPr>
            <a:r>
              <a:rPr lang="en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De ciseaux </a:t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-355600" lvl="0" marL="4572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trick Hand"/>
              <a:buChar char="-"/>
            </a:pPr>
            <a:r>
              <a:rPr lang="en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D’un baton de colle </a:t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-355600" lvl="0" marL="4572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trick Hand"/>
              <a:buChar char="-"/>
            </a:pPr>
            <a:r>
              <a:rPr lang="en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De crayons de couleur </a:t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-355600" lvl="0" marL="4572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trick Hand"/>
              <a:buChar char="-"/>
            </a:pPr>
            <a:r>
              <a:rPr lang="en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D’un crayon à papier </a:t>
            </a:r>
            <a:endParaRPr sz="2700"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126" name="Google Shape;126;p28" title="IMG_418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70697" y="1683623"/>
            <a:ext cx="2061599" cy="1476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01713" y="4703628"/>
            <a:ext cx="818775" cy="286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9"/>
          <p:cNvSpPr/>
          <p:nvPr/>
        </p:nvSpPr>
        <p:spPr>
          <a:xfrm>
            <a:off x="399475" y="1236000"/>
            <a:ext cx="4818900" cy="2996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29"/>
          <p:cNvSpPr txBox="1"/>
          <p:nvPr>
            <p:ph idx="4294967295" type="ctrTitle"/>
          </p:nvPr>
        </p:nvSpPr>
        <p:spPr>
          <a:xfrm>
            <a:off x="311700" y="345075"/>
            <a:ext cx="2984100" cy="49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atrick Hand"/>
                <a:ea typeface="Patrick Hand"/>
                <a:cs typeface="Patrick Hand"/>
                <a:sym typeface="Patrick Hand"/>
              </a:rPr>
              <a:t>L’oeil de dragon</a:t>
            </a:r>
            <a:endParaRPr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34" name="Google Shape;134;p29"/>
          <p:cNvSpPr/>
          <p:nvPr/>
        </p:nvSpPr>
        <p:spPr>
          <a:xfrm>
            <a:off x="6853825" y="1485625"/>
            <a:ext cx="948900" cy="961200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29"/>
          <p:cNvSpPr txBox="1"/>
          <p:nvPr/>
        </p:nvSpPr>
        <p:spPr>
          <a:xfrm>
            <a:off x="3895075" y="744600"/>
            <a:ext cx="948900" cy="4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Teachers Medium"/>
                <a:ea typeface="Teachers Medium"/>
                <a:cs typeface="Teachers Medium"/>
                <a:sym typeface="Teachers Medium"/>
              </a:rPr>
              <a:t>Idée : </a:t>
            </a:r>
            <a:endParaRPr sz="1800">
              <a:solidFill>
                <a:schemeClr val="dk1"/>
              </a:solidFill>
              <a:latin typeface="Teachers Medium"/>
              <a:ea typeface="Teachers Medium"/>
              <a:cs typeface="Teachers Medium"/>
              <a:sym typeface="Teachers Medium"/>
            </a:endParaRPr>
          </a:p>
        </p:txBody>
      </p:sp>
      <p:sp>
        <p:nvSpPr>
          <p:cNvPr id="136" name="Google Shape;136;p29"/>
          <p:cNvSpPr txBox="1"/>
          <p:nvPr/>
        </p:nvSpPr>
        <p:spPr>
          <a:xfrm>
            <a:off x="6644200" y="994225"/>
            <a:ext cx="948900" cy="4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Teachers Medium"/>
                <a:ea typeface="Teachers Medium"/>
                <a:cs typeface="Teachers Medium"/>
                <a:sym typeface="Teachers Medium"/>
              </a:rPr>
              <a:t>Iris :</a:t>
            </a:r>
            <a:endParaRPr sz="1800">
              <a:solidFill>
                <a:schemeClr val="dk1"/>
              </a:solidFill>
              <a:latin typeface="Teachers Medium"/>
              <a:ea typeface="Teachers Medium"/>
              <a:cs typeface="Teachers Medium"/>
              <a:sym typeface="Teachers Medium"/>
            </a:endParaRPr>
          </a:p>
        </p:txBody>
      </p:sp>
      <p:pic>
        <p:nvPicPr>
          <p:cNvPr id="137" name="Google Shape;137;p29" title="Capture d’écran 2026-08-24 à 14.50.33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374254">
            <a:off x="6560442" y="2394681"/>
            <a:ext cx="499907" cy="4540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9"/>
          <p:cNvSpPr txBox="1"/>
          <p:nvPr/>
        </p:nvSpPr>
        <p:spPr>
          <a:xfrm>
            <a:off x="6207250" y="4714500"/>
            <a:ext cx="1495500" cy="49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500" u="sng">
                <a:solidFill>
                  <a:schemeClr val="dk1"/>
                </a:solidFill>
                <a:latin typeface="Teachers Medium"/>
                <a:ea typeface="Teachers Medium"/>
                <a:cs typeface="Teachers Medium"/>
                <a:sym typeface="Teachers Medium"/>
              </a:rPr>
              <a:t>Prénom</a:t>
            </a:r>
            <a:r>
              <a:rPr i="1" lang="en" sz="1500">
                <a:solidFill>
                  <a:schemeClr val="dk1"/>
                </a:solidFill>
                <a:latin typeface="Teachers Medium"/>
                <a:ea typeface="Teachers Medium"/>
                <a:cs typeface="Teachers Medium"/>
                <a:sym typeface="Teachers Medium"/>
              </a:rPr>
              <a:t> : </a:t>
            </a:r>
            <a:endParaRPr i="1" sz="1500">
              <a:solidFill>
                <a:schemeClr val="dk1"/>
              </a:solidFill>
              <a:latin typeface="Teachers Medium"/>
              <a:ea typeface="Teachers Medium"/>
              <a:cs typeface="Teachers Medium"/>
              <a:sym typeface="Teachers Mediu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atrick Hand"/>
                <a:ea typeface="Patrick Hand"/>
                <a:cs typeface="Patrick Hand"/>
                <a:sym typeface="Patrick Hand"/>
              </a:rPr>
              <a:t>Étape 1</a:t>
            </a:r>
            <a:endParaRPr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44" name="Google Shape;144;p30"/>
          <p:cNvSpPr txBox="1"/>
          <p:nvPr>
            <p:ph idx="1" type="body"/>
          </p:nvPr>
        </p:nvSpPr>
        <p:spPr>
          <a:xfrm>
            <a:off x="311700" y="1152475"/>
            <a:ext cx="8520600" cy="302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Tout d’abord, dessine ton idée pour l’œil de dragon sur la feuille que ton enseignant(e) t’a donné. Sois créatif/ve ! </a:t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Teachers Medium"/>
              <a:ea typeface="Teachers Medium"/>
              <a:cs typeface="Teachers Medium"/>
              <a:sym typeface="Teachers Medium"/>
            </a:endParaRPr>
          </a:p>
        </p:txBody>
      </p:sp>
      <p:pic>
        <p:nvPicPr>
          <p:cNvPr id="145" name="Google Shape;145;p30" title="IMG_418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8650" y="2247150"/>
            <a:ext cx="3431500" cy="2322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57538" y="4746528"/>
            <a:ext cx="818775" cy="286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atrick Hand"/>
                <a:ea typeface="Patrick Hand"/>
                <a:cs typeface="Patrick Hand"/>
                <a:sym typeface="Patrick Hand"/>
              </a:rPr>
              <a:t>Étape 2</a:t>
            </a:r>
            <a:endParaRPr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52" name="Google Shape;152;p31"/>
          <p:cNvSpPr txBox="1"/>
          <p:nvPr>
            <p:ph idx="1" type="body"/>
          </p:nvPr>
        </p:nvSpPr>
        <p:spPr>
          <a:xfrm>
            <a:off x="311700" y="1152475"/>
            <a:ext cx="8520600" cy="302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Ensuite, </a:t>
            </a:r>
            <a:r>
              <a:rPr lang="en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colorie le cercle sur le même papier, en utilisant des couleurs. Ajoute une pupille noire en dernier pour faire l’iris. Découpe ce petit cercle et colle-le sous la bille transparente, côté couleur vers le haut (pour le voir à travers le verre.)</a:t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153" name="Google Shape;153;p31" title="IMG_4184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95154" y="2571750"/>
            <a:ext cx="2527825" cy="1885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57538" y="4746528"/>
            <a:ext cx="818775" cy="286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atrick Hand"/>
                <a:ea typeface="Patrick Hand"/>
                <a:cs typeface="Patrick Hand"/>
                <a:sym typeface="Patrick Hand"/>
              </a:rPr>
              <a:t>Étape 3</a:t>
            </a:r>
            <a:endParaRPr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60" name="Google Shape;160;p32"/>
          <p:cNvSpPr txBox="1"/>
          <p:nvPr>
            <p:ph idx="1" type="body"/>
          </p:nvPr>
        </p:nvSpPr>
        <p:spPr>
          <a:xfrm>
            <a:off x="311700" y="1152475"/>
            <a:ext cx="8520600" cy="302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Divise ton morceau d’argile en 3 parties égales : </a:t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-355600" lvl="0" marL="457200" rtl="0" algn="l">
              <a:lnSpc>
                <a:spcPct val="107916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trick Hand"/>
              <a:buChar char="-"/>
            </a:pPr>
            <a:r>
              <a:rPr lang="en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1 pour la base </a:t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-355600" lvl="0" marL="4572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trick Hand"/>
              <a:buChar char="-"/>
            </a:pPr>
            <a:r>
              <a:rPr lang="en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1 pour les 2 paupières (celle du bas et celle du haut)</a:t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-355600" lvl="0" marL="45720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atrick Hand"/>
              <a:buChar char="-"/>
            </a:pPr>
            <a:r>
              <a:rPr lang="en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1 pour les détails (pics, torsades, etc.) </a:t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lnSpc>
                <a:spcPct val="107916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Colorie l’argile avec des feutres et malaxe-la pour bien répartir la couleur.  </a:t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161" name="Google Shape;161;p32" title="IMG_418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28638" y="3208425"/>
            <a:ext cx="2286724" cy="1660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57538" y="4746528"/>
            <a:ext cx="818775" cy="286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Patrick Hand"/>
                <a:ea typeface="Patrick Hand"/>
                <a:cs typeface="Patrick Hand"/>
                <a:sym typeface="Patrick Hand"/>
              </a:rPr>
              <a:t>Étape 4</a:t>
            </a:r>
            <a:endParaRPr>
              <a:latin typeface="Patrick Hand"/>
              <a:ea typeface="Patrick Hand"/>
              <a:cs typeface="Patrick Hand"/>
              <a:sym typeface="Patrick Hand"/>
            </a:endParaRPr>
          </a:p>
        </p:txBody>
      </p:sp>
      <p:sp>
        <p:nvSpPr>
          <p:cNvPr id="168" name="Google Shape;168;p33"/>
          <p:cNvSpPr txBox="1"/>
          <p:nvPr>
            <p:ph idx="1" type="body"/>
          </p:nvPr>
        </p:nvSpPr>
        <p:spPr>
          <a:xfrm>
            <a:off x="311700" y="1061425"/>
            <a:ext cx="8520600" cy="36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En premier, fais la base de l’oeil. Prends une des trois boules que tu as fait et applatis-la en forme ovale. C’est la base de l’oeil. </a:t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lnSpc>
                <a:spcPct val="8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lnSpc>
                <a:spcPct val="8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Ensuite, place la bille transparente (n’oublie pas de coller l’iris avant). </a:t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lnSpc>
                <a:spcPct val="8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lnSpc>
                <a:spcPct val="8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Ensuite, prends une deuxième boule, sépare-la en deux, et fais des paupières. Pour cela, appatis-les, et place sur le haut de la bille et sur le bas. </a:t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lnSpc>
                <a:spcPct val="8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          </a:t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lnSpc>
                <a:spcPct val="87916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Patrick Hand"/>
                <a:ea typeface="Patrick Hand"/>
                <a:cs typeface="Patrick Hand"/>
                <a:sym typeface="Patrick Hand"/>
              </a:rPr>
              <a:t>Pour finir, crée des détails avec la dernière boule d’argile restante et ajoute-les sur ton oeil de dragon.</a:t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  <a:p>
            <a:pPr indent="0" lvl="0" marL="0" rtl="0" algn="l">
              <a:lnSpc>
                <a:spcPct val="87916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Patrick Hand"/>
              <a:ea typeface="Patrick Hand"/>
              <a:cs typeface="Patrick Hand"/>
              <a:sym typeface="Patrick Hand"/>
            </a:endParaRPr>
          </a:p>
        </p:txBody>
      </p:sp>
      <p:pic>
        <p:nvPicPr>
          <p:cNvPr id="169" name="Google Shape;16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57538" y="4746528"/>
            <a:ext cx="818775" cy="286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