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embeddedFontLst>
    <p:embeddedFont>
      <p:font typeface="Patrick Hand"/>
      <p:regular r:id="rId11"/>
    </p:embeddedFont>
    <p:embeddedFont>
      <p:font typeface="Patrick Hand SC"/>
      <p:regular r:id="rId1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font" Target="fonts/PatrickHand-regular.fntdata"/><Relationship Id="rId10" Type="http://schemas.openxmlformats.org/officeDocument/2006/relationships/slide" Target="slides/slide5.xml"/><Relationship Id="rId12" Type="http://schemas.openxmlformats.org/officeDocument/2006/relationships/font" Target="fonts/PatrickHandSC-regular.fntdata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6e4609c4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6e4609c4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f6e4609c47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f6e4609c47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f6e4609c47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f6e4609c47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f6e4609c47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f6e4609c47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3000">
                <a:latin typeface="Patrick Hand SC"/>
                <a:ea typeface="Patrick Hand SC"/>
                <a:cs typeface="Patrick Hand SC"/>
                <a:sym typeface="Patrick Hand SC"/>
              </a:rPr>
              <a:t>Les super-héros </a:t>
            </a:r>
            <a:endParaRPr b="1" sz="3000">
              <a:latin typeface="Patrick Hand SC"/>
              <a:ea typeface="Patrick Hand SC"/>
              <a:cs typeface="Patrick Hand SC"/>
              <a:sym typeface="Patrick Hand SC"/>
            </a:endParaRPr>
          </a:p>
          <a:p>
            <a:pPr indent="0" lvl="0" marL="0" rtl="0" algn="ctr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None/>
            </a:pPr>
            <a:r>
              <a:rPr lang="fr" sz="2200">
                <a:latin typeface="Patrick Hand SC"/>
                <a:ea typeface="Patrick Hand SC"/>
                <a:cs typeface="Patrick Hand SC"/>
                <a:sym typeface="Patrick Hand SC"/>
              </a:rPr>
              <a:t>Qui est-ce ?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600" u="sng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rPr>
              <a:t>Par</a:t>
            </a:r>
            <a:r>
              <a:rPr lang="fr" sz="16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rPr>
              <a:t> : </a:t>
            </a:r>
            <a:r>
              <a:rPr b="1" lang="fr" sz="16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rPr>
              <a:t>Johana Catanea</a:t>
            </a:r>
            <a:endParaRPr b="1" sz="1600">
              <a:solidFill>
                <a:schemeClr val="accent2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54350" y="4071825"/>
            <a:ext cx="934000" cy="326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 title="Capture d’écran 2026-08-12 à 08.39.59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84750" y="576688"/>
            <a:ext cx="2076450" cy="2257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6190"/>
              <a:buFont typeface="Arial"/>
              <a:buNone/>
            </a:pPr>
            <a:r>
              <a:rPr lang="fr" sz="4200">
                <a:latin typeface="Patrick Hand"/>
                <a:ea typeface="Patrick Hand"/>
                <a:cs typeface="Patrick Hand"/>
                <a:sym typeface="Patrick Hand"/>
              </a:rPr>
              <a:t>Merci d’utiliser cette ressource ! </a:t>
            </a:r>
            <a:endParaRPr sz="4200">
              <a:latin typeface="Patrick Hand"/>
              <a:ea typeface="Patrick Hand"/>
              <a:cs typeface="Patrick Hand"/>
              <a:sym typeface="Patrick H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0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Cette ressource est partagée sous licence </a:t>
            </a:r>
            <a:r>
              <a:rPr b="1" lang="fr" sz="20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CC BY-NC-SA </a:t>
            </a:r>
            <a:r>
              <a:rPr lang="fr" sz="20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: vous pouvez la copier et l'adapter librement à des fins non commerciales, à condition de citer l'auteur et de partager vos modifications sous cette même licence. </a:t>
            </a:r>
            <a:endParaRPr sz="2000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0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Les illustrations de ce document proviennent de Canva ou ont été créées par l'auteur. </a:t>
            </a:r>
            <a:endParaRPr sz="2000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700"/>
          </a:p>
        </p:txBody>
      </p:sp>
      <p:pic>
        <p:nvPicPr>
          <p:cNvPr id="64" name="Google Shape;64;p14" title="Screenshot 2026-05-27 131629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52450" y="3212500"/>
            <a:ext cx="1639100" cy="1343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93200" y="4703700"/>
            <a:ext cx="934000" cy="326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6190"/>
              <a:buFont typeface="Arial"/>
              <a:buNone/>
            </a:pPr>
            <a:r>
              <a:rPr lang="fr" sz="4200">
                <a:latin typeface="Patrick Hand"/>
                <a:ea typeface="Patrick Hand"/>
                <a:cs typeface="Patrick Hand"/>
                <a:sym typeface="Patrick Hand"/>
              </a:rPr>
              <a:t>Note à l’enseignant(e)</a:t>
            </a:r>
            <a:endParaRPr sz="4200">
              <a:latin typeface="Patrick Hand"/>
              <a:ea typeface="Patrick Hand"/>
              <a:cs typeface="Patrick Hand"/>
              <a:sym typeface="Patrick H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15"/>
          <p:cNvSpPr txBox="1"/>
          <p:nvPr>
            <p:ph idx="1" type="body"/>
          </p:nvPr>
        </p:nvSpPr>
        <p:spPr>
          <a:xfrm>
            <a:off x="311700" y="1152475"/>
            <a:ext cx="8520600" cy="30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0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Cette ressource est en complément de la ressource </a:t>
            </a:r>
            <a:r>
              <a:rPr b="1" lang="fr" sz="20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Les super-héros : Les verbes être et avoir au présent</a:t>
            </a:r>
            <a:r>
              <a:rPr lang="fr" sz="20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. Il est recommandé de l’utiliser avant </a:t>
            </a:r>
            <a:r>
              <a:rPr b="1" lang="fr" sz="20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Les super-héros : Les adjectifs</a:t>
            </a:r>
            <a:r>
              <a:rPr lang="fr" sz="20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 afin d’évaluer les élèves à leur capacité à faire des phrases spontanées à l’oral, en utilisant un pronom, un verbe et un adjectif. </a:t>
            </a:r>
            <a:endParaRPr sz="2000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 sz="2000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fr" sz="3750">
                <a:latin typeface="Patrick Hand"/>
                <a:ea typeface="Patrick Hand"/>
                <a:cs typeface="Patrick Hand"/>
                <a:sym typeface="Patrick Hand"/>
              </a:rPr>
              <a:t>Qui est-ce ?</a:t>
            </a:r>
            <a:endParaRPr b="1" sz="3750"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77" name="Google Shape;77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fr" sz="26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Un(e) élève va venir au tableau et choisir un super-héros, qu’iel va décrire. Vous allez devoir deviner de qui votre camarade parle. </a:t>
            </a:r>
            <a:endParaRPr sz="2600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pic>
        <p:nvPicPr>
          <p:cNvPr id="78" name="Google Shape;78;p16" title="Capture d’écran 2026-08-12 à 08.34.5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30138" y="2734400"/>
            <a:ext cx="2181225" cy="198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17" title="Création sans titre (1)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8450" y="152400"/>
            <a:ext cx="8602138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