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Lst>
  <p:sldSz cy="5143500" cx="9144000"/>
  <p:notesSz cx="6858000" cy="9144000"/>
  <p:embeddedFontLst>
    <p:embeddedFont>
      <p:font typeface="Lexend"/>
      <p:regular r:id="rId8"/>
      <p:bold r:id="rId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Lexend-bold.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font" Target="fonts/Lexend-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39c551386a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239c551386a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53" name="Shape 53"/>
        <p:cNvGrpSpPr/>
        <p:nvPr/>
      </p:nvGrpSpPr>
      <p:grpSpPr>
        <a:xfrm>
          <a:off x="0" y="0"/>
          <a:ext cx="0" cy="0"/>
          <a:chOff x="0" y="0"/>
          <a:chExt cx="0" cy="0"/>
        </a:xfrm>
      </p:grpSpPr>
      <p:sp>
        <p:nvSpPr>
          <p:cNvPr id="54" name="Google Shape;54;p13"/>
          <p:cNvSpPr txBox="1"/>
          <p:nvPr>
            <p:ph type="ctrTitle"/>
          </p:nvPr>
        </p:nvSpPr>
        <p:spPr>
          <a:xfrm>
            <a:off x="311700" y="0"/>
            <a:ext cx="8520600" cy="894600"/>
          </a:xfrm>
          <a:prstGeom prst="rect">
            <a:avLst/>
          </a:prstGeom>
        </p:spPr>
        <p:txBody>
          <a:bodyPr anchorCtr="0" anchor="b" bIns="91425" lIns="91425" spcFirstLastPara="1" rIns="91425" wrap="square" tIns="91425">
            <a:normAutofit fontScale="90000"/>
          </a:bodyPr>
          <a:lstStyle/>
          <a:p>
            <a:pPr indent="0" lvl="0" marL="0" rtl="0" algn="ctr">
              <a:spcBef>
                <a:spcPts val="0"/>
              </a:spcBef>
              <a:spcAft>
                <a:spcPts val="0"/>
              </a:spcAft>
              <a:buNone/>
            </a:pPr>
            <a:r>
              <a:rPr b="1" lang="en"/>
              <a:t>Tâche actionnelle</a:t>
            </a:r>
            <a:endParaRPr b="1"/>
          </a:p>
        </p:txBody>
      </p:sp>
      <p:sp>
        <p:nvSpPr>
          <p:cNvPr id="55" name="Google Shape;55;p13"/>
          <p:cNvSpPr txBox="1"/>
          <p:nvPr>
            <p:ph idx="1" type="subTitle"/>
          </p:nvPr>
        </p:nvSpPr>
        <p:spPr>
          <a:xfrm>
            <a:off x="311700" y="4350900"/>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b="1" lang="en"/>
              <a:t>Mon réseau, ma vie : On est en forme</a:t>
            </a:r>
            <a:endParaRPr b="1"/>
          </a:p>
        </p:txBody>
      </p:sp>
      <p:pic>
        <p:nvPicPr>
          <p:cNvPr id="56" name="Google Shape;56;p13"/>
          <p:cNvPicPr preferRelativeResize="0"/>
          <p:nvPr/>
        </p:nvPicPr>
        <p:blipFill>
          <a:blip r:embed="rId3">
            <a:alphaModFix/>
          </a:blip>
          <a:stretch>
            <a:fillRect/>
          </a:stretch>
        </p:blipFill>
        <p:spPr>
          <a:xfrm>
            <a:off x="1962150" y="833438"/>
            <a:ext cx="5219700" cy="3476625"/>
          </a:xfrm>
          <a:prstGeom prst="rect">
            <a:avLst/>
          </a:prstGeom>
          <a:noFill/>
          <a:ln>
            <a:noFill/>
          </a:ln>
        </p:spPr>
      </p:pic>
      <p:sp>
        <p:nvSpPr>
          <p:cNvPr id="57" name="Google Shape;57;p13"/>
          <p:cNvSpPr txBox="1"/>
          <p:nvPr/>
        </p:nvSpPr>
        <p:spPr>
          <a:xfrm>
            <a:off x="6352650" y="4804800"/>
            <a:ext cx="27912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000">
                <a:solidFill>
                  <a:srgbClr val="000000"/>
                </a:solidFill>
                <a:latin typeface="Lexend"/>
                <a:ea typeface="Lexend"/>
                <a:cs typeface="Lexend"/>
                <a:sym typeface="Lexend"/>
              </a:rPr>
              <a:t>Images from NounPro purchased license.</a:t>
            </a:r>
            <a:endParaRPr>
              <a:solidFill>
                <a:srgbClr val="000000"/>
              </a:solidFill>
            </a:endParaRPr>
          </a:p>
        </p:txBody>
      </p:sp>
      <p:pic>
        <p:nvPicPr>
          <p:cNvPr id="58" name="Google Shape;58;p13"/>
          <p:cNvPicPr preferRelativeResize="0"/>
          <p:nvPr/>
        </p:nvPicPr>
        <p:blipFill>
          <a:blip r:embed="rId4">
            <a:alphaModFix/>
          </a:blip>
          <a:stretch>
            <a:fillRect/>
          </a:stretch>
        </p:blipFill>
        <p:spPr>
          <a:xfrm>
            <a:off x="152400" y="169425"/>
            <a:ext cx="971550" cy="3905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D9D2E9"/>
        </a:solidFill>
      </p:bgPr>
    </p:bg>
    <p:spTree>
      <p:nvGrpSpPr>
        <p:cNvPr id="62" name="Shape 62"/>
        <p:cNvGrpSpPr/>
        <p:nvPr/>
      </p:nvGrpSpPr>
      <p:grpSpPr>
        <a:xfrm>
          <a:off x="0" y="0"/>
          <a:ext cx="0" cy="0"/>
          <a:chOff x="0" y="0"/>
          <a:chExt cx="0" cy="0"/>
        </a:xfrm>
      </p:grpSpPr>
      <p:sp>
        <p:nvSpPr>
          <p:cNvPr id="63" name="Google Shape;63;p14"/>
          <p:cNvSpPr txBox="1"/>
          <p:nvPr>
            <p:ph idx="1" type="body"/>
          </p:nvPr>
        </p:nvSpPr>
        <p:spPr>
          <a:xfrm>
            <a:off x="25" y="0"/>
            <a:ext cx="8965200" cy="5143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sz="1700">
                <a:solidFill>
                  <a:schemeClr val="dk1"/>
                </a:solidFill>
                <a:latin typeface="Lexend"/>
                <a:ea typeface="Lexend"/>
                <a:cs typeface="Lexend"/>
                <a:sym typeface="Lexend"/>
              </a:rPr>
              <a:t>Le comité de bien-être de l'école tente de stimuler l’engagement des élèves et a demandé à la classe de 8e année de suggérer et diriger de divers clubs pour les élèves liés à la santé et au bien-être. Votre classe est ravie de s’en occuper ! En travaillant avec une petite équipe, commencez par réfléchir à des idées et créez un sondage d'intérêt pour demander aux élèves à quelles activités ils participent. Créez une description de votre club et proposez un nom et un logo pour le club. Planifiez votre première réunion de club avec des activités pour que les nouveaux membres se sentent les bienvenus et apprennent à se connaître. Préparez des affiches et une annonce pour promouvoir votre club. N’oubliez pas que les clubs doivent refléter les divers besoins et intérêts des élèves. Enfin, présentez votre proposition et votre affiche au comité du bien-être de l'école. L’un des membres du comité est très réticent à ajouter au nombre de clubs parascolaires déjà disponibles et il faudra beaucoup de persuasion pour accepter votre proposition.</a:t>
            </a:r>
            <a:endParaRPr sz="1700">
              <a:solidFill>
                <a:schemeClr val="dk1"/>
              </a:solidFill>
              <a:latin typeface="Lexend"/>
              <a:ea typeface="Lexend"/>
              <a:cs typeface="Lexend"/>
              <a:sym typeface="Lexend"/>
            </a:endParaRPr>
          </a:p>
          <a:p>
            <a:pPr indent="0" lvl="0" marL="0" rtl="0" algn="l">
              <a:spcBef>
                <a:spcPts val="0"/>
              </a:spcBef>
              <a:spcAft>
                <a:spcPts val="0"/>
              </a:spcAft>
              <a:buClr>
                <a:schemeClr val="dk1"/>
              </a:buClr>
              <a:buSzPts val="1100"/>
              <a:buFont typeface="Arial"/>
              <a:buNone/>
            </a:pPr>
            <a:r>
              <a:t/>
            </a:r>
            <a:endParaRPr sz="1700">
              <a:solidFill>
                <a:schemeClr val="dk1"/>
              </a:solidFill>
              <a:latin typeface="Lexend"/>
              <a:ea typeface="Lexend"/>
              <a:cs typeface="Lexend"/>
              <a:sym typeface="Lexend"/>
            </a:endParaRPr>
          </a:p>
          <a:p>
            <a:pPr indent="0" lvl="0" marL="0" rtl="0" algn="l">
              <a:spcBef>
                <a:spcPts val="0"/>
              </a:spcBef>
              <a:spcAft>
                <a:spcPts val="0"/>
              </a:spcAft>
              <a:buClr>
                <a:schemeClr val="dk1"/>
              </a:buClr>
              <a:buSzPts val="1100"/>
              <a:buFont typeface="Arial"/>
              <a:buNone/>
            </a:pPr>
            <a:r>
              <a:rPr lang="en" sz="1700">
                <a:solidFill>
                  <a:schemeClr val="dk1"/>
                </a:solidFill>
                <a:latin typeface="Lexend"/>
                <a:ea typeface="Lexend"/>
                <a:cs typeface="Lexend"/>
                <a:sym typeface="Lexend"/>
              </a:rPr>
              <a:t>(N.B. Le 10 octobre est la Journée mondiale de sensibilisation à la santé mentale.)</a:t>
            </a:r>
            <a:endParaRPr sz="2300"/>
          </a:p>
        </p:txBody>
      </p:sp>
      <p:pic>
        <p:nvPicPr>
          <p:cNvPr id="64" name="Google Shape;64;p14"/>
          <p:cNvPicPr preferRelativeResize="0"/>
          <p:nvPr/>
        </p:nvPicPr>
        <p:blipFill>
          <a:blip r:embed="rId3">
            <a:alphaModFix/>
          </a:blip>
          <a:stretch>
            <a:fillRect/>
          </a:stretch>
        </p:blipFill>
        <p:spPr>
          <a:xfrm>
            <a:off x="7831075" y="4629600"/>
            <a:ext cx="971550" cy="3905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