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Lexend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EA5790E-B40B-4E13-8401-186690D19B76}">
  <a:tblStyle styleId="{1EA5790E-B40B-4E13-8401-186690D19B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24B5602-C75A-4DDD-A6DD-B18E7FB9977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Lexend-bold.fntdata"/><Relationship Id="rId14" Type="http://schemas.openxmlformats.org/officeDocument/2006/relationships/font" Target="fonts/Lexend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5a9aedc4d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5a9aedc4d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5a9aedc4d7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5a9aedc4d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a9aedc4d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5a9aedc4d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a9aedc4d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5a9aedc4d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a538a3031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a538a3031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5a538a3031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5a538a3031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hyperlink" Target="https://pixabay.com/photos/blur-commute-commuting-locomotive-1239439/" TargetMode="External"/><Relationship Id="rId11" Type="http://schemas.openxmlformats.org/officeDocument/2006/relationships/image" Target="../media/image1.png"/><Relationship Id="rId10" Type="http://schemas.openxmlformats.org/officeDocument/2006/relationships/image" Target="../media/image3.png"/><Relationship Id="rId9" Type="http://schemas.openxmlformats.org/officeDocument/2006/relationships/hyperlink" Target="https://creativecommons.org/licenses/by/4.0/legalcode" TargetMode="External"/><Relationship Id="rId5" Type="http://schemas.openxmlformats.org/officeDocument/2006/relationships/hyperlink" Target="https://pixabay.com/" TargetMode="External"/><Relationship Id="rId6" Type="http://schemas.openxmlformats.org/officeDocument/2006/relationships/hyperlink" Target="https://creativecommons.org/licenses/by/4.0/legalcode" TargetMode="External"/><Relationship Id="rId7" Type="http://schemas.openxmlformats.org/officeDocument/2006/relationships/hyperlink" Target="https://pixabay.com/photos/montreal-city-urban-night-lights-247795/" TargetMode="External"/><Relationship Id="rId8" Type="http://schemas.openxmlformats.org/officeDocument/2006/relationships/hyperlink" Target="https://pixabay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1" Type="http://schemas.openxmlformats.org/officeDocument/2006/relationships/image" Target="../media/image1.png"/><Relationship Id="rId10" Type="http://schemas.openxmlformats.org/officeDocument/2006/relationships/hyperlink" Target="https://creativecommons.org/licenses/by/4.0/legalcode" TargetMode="External"/><Relationship Id="rId9" Type="http://schemas.openxmlformats.org/officeDocument/2006/relationships/hyperlink" Target="https://pixabay.com/" TargetMode="External"/><Relationship Id="rId5" Type="http://schemas.openxmlformats.org/officeDocument/2006/relationships/hyperlink" Target="https://pixabay.com/photos/montreal-museum-canada-culture-1437986/" TargetMode="External"/><Relationship Id="rId6" Type="http://schemas.openxmlformats.org/officeDocument/2006/relationships/hyperlink" Target="https://pixabay.com/" TargetMode="External"/><Relationship Id="rId7" Type="http://schemas.openxmlformats.org/officeDocument/2006/relationships/hyperlink" Target="https://creativecommons.org/licenses/by/4.0/legalcode" TargetMode="External"/><Relationship Id="rId8" Type="http://schemas.openxmlformats.org/officeDocument/2006/relationships/hyperlink" Target="https://pixabay.com/photos/cafe-building-greece-3537801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stm.info/fr" TargetMode="External"/><Relationship Id="rId4" Type="http://schemas.openxmlformats.org/officeDocument/2006/relationships/hyperlink" Target="https://www.stm.info/fr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hyperlink" Target="https://www.google.com/maps/place/Montr%C3%A9al,+QC/@45.5591827,-73.7118733,11z/data=!3m1!4b1!4m6!3m5!1s0x4cc91a541c64b70d:0x654e3138211fefef!8m2!3d45.5018869!4d-73.5673919!16zL20vMDUycDc?hl=fr&amp;entry=ttu" TargetMode="External"/><Relationship Id="rId8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24800"/>
            <a:ext cx="8520600" cy="84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Un itinéraire à Montréal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19850" y="3408175"/>
            <a:ext cx="8520600" cy="11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latin typeface="Lexend"/>
                <a:ea typeface="Lexend"/>
                <a:cs typeface="Lexend"/>
                <a:sym typeface="Lexend"/>
              </a:rPr>
              <a:t>But d’apprentissage</a:t>
            </a:r>
            <a:endParaRPr sz="2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Lexend"/>
                <a:ea typeface="Lexend"/>
                <a:cs typeface="Lexend"/>
                <a:sym typeface="Lexend"/>
              </a:rPr>
              <a:t>Je peux naviguer dans le réseau de transport en commun.</a:t>
            </a:r>
            <a:endParaRPr sz="21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2775">
            <a:off x="910126" y="1422599"/>
            <a:ext cx="2796739" cy="18331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 rot="-281962">
            <a:off x="375446" y="3312761"/>
            <a:ext cx="4108512" cy="2871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Photo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by Shutterbug75 on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Pixabay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6"/>
              </a:rPr>
              <a:t>CC BY</a:t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8" name="Google Shape;58;p13"/>
          <p:cNvSpPr txBox="1"/>
          <p:nvPr/>
        </p:nvSpPr>
        <p:spPr>
          <a:xfrm rot="585196">
            <a:off x="4483496" y="3312812"/>
            <a:ext cx="4108482" cy="2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Photo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Ichigo121212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8"/>
              </a:rPr>
              <a:t>Pixabay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9"/>
              </a:rPr>
              <a:t>CC BY</a:t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632500">
            <a:off x="5479000" y="1398913"/>
            <a:ext cx="2741548" cy="188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2400" y="4714975"/>
            <a:ext cx="698127" cy="2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89438"/>
            <a:ext cx="9143999" cy="37540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0"/>
            <a:ext cx="8520600" cy="143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 u="sng">
                <a:latin typeface="Lexend"/>
                <a:ea typeface="Lexend"/>
                <a:cs typeface="Lexend"/>
                <a:sym typeface="Lexend"/>
              </a:rPr>
              <a:t>Étape #1</a:t>
            </a:r>
            <a:endParaRPr b="1" sz="270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Lexend"/>
                <a:ea typeface="Lexend"/>
                <a:cs typeface="Lexend"/>
                <a:sym typeface="Lexend"/>
              </a:rPr>
              <a:t>Tu vas commencer à une adresse de ton choix au  quartier Bois-Franc à Montréal</a:t>
            </a:r>
            <a:endParaRPr sz="2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14"/>
          <p:cNvSpPr/>
          <p:nvPr/>
        </p:nvSpPr>
        <p:spPr>
          <a:xfrm rot="878928">
            <a:off x="3987684" y="3467313"/>
            <a:ext cx="1320318" cy="815184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001525" cy="39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107225"/>
            <a:ext cx="8520600" cy="28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 u="sng">
                <a:latin typeface="Lexend"/>
                <a:ea typeface="Lexend"/>
                <a:cs typeface="Lexend"/>
                <a:sym typeface="Lexend"/>
              </a:rPr>
              <a:t>Étape #2</a:t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latin typeface="Lexend"/>
                <a:ea typeface="Lexend"/>
                <a:cs typeface="Lexend"/>
                <a:sym typeface="Lexend"/>
              </a:rPr>
              <a:t>Tu vas choisir un restaurant dans un autre quartier à Montréal que tu veux visiter. </a:t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77248">
            <a:off x="5333380" y="2763425"/>
            <a:ext cx="2903925" cy="1921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50576">
            <a:off x="542750" y="2590301"/>
            <a:ext cx="2899646" cy="193007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 rot="-606324">
            <a:off x="400730" y="4498231"/>
            <a:ext cx="4108639" cy="2870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Photo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apolloharden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6"/>
              </a:rPr>
              <a:t>Pixabay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CC BY</a:t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7" name="Google Shape;77;p15"/>
          <p:cNvSpPr txBox="1"/>
          <p:nvPr/>
        </p:nvSpPr>
        <p:spPr>
          <a:xfrm rot="457454">
            <a:off x="4384677" y="4662119"/>
            <a:ext cx="4108521" cy="28694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8"/>
              </a:rPr>
              <a:t>Photo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by 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analogicus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 on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9"/>
              </a:rPr>
              <a:t>Pixabay</a:t>
            </a:r>
            <a:r>
              <a:rPr lang="en" sz="900">
                <a:latin typeface="Lexend"/>
                <a:ea typeface="Lexend"/>
                <a:cs typeface="Lexend"/>
                <a:sym typeface="Lexend"/>
              </a:rPr>
              <a:t>, available under </a:t>
            </a:r>
            <a:r>
              <a:rPr lang="en" sz="9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10"/>
              </a:rPr>
              <a:t>CC BY</a:t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738" y="107225"/>
            <a:ext cx="127635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107225"/>
            <a:ext cx="8520600" cy="28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 u="sng">
                <a:latin typeface="Lexend"/>
                <a:ea typeface="Lexend"/>
                <a:cs typeface="Lexend"/>
                <a:sym typeface="Lexend"/>
              </a:rPr>
              <a:t>Étape #3</a:t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latin typeface="Lexend"/>
                <a:ea typeface="Lexend"/>
                <a:cs typeface="Lexend"/>
                <a:sym typeface="Lexend"/>
              </a:rPr>
              <a:t>Tu vas utiliser le transport en commun pour aller de ta résidence au restaurant. </a:t>
            </a:r>
            <a:endParaRPr b="1" sz="3400" u="sng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25500" y="3067475"/>
            <a:ext cx="4890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Société</a:t>
            </a:r>
            <a:r>
              <a:rPr b="1" lang="en" sz="1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 de Transport de Montréal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79191">
            <a:off x="1284442" y="3778256"/>
            <a:ext cx="2373011" cy="1095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6">
            <a:alphaModFix/>
          </a:blip>
          <a:srcRect b="12106" l="0" r="0" t="8201"/>
          <a:stretch/>
        </p:blipFill>
        <p:spPr>
          <a:xfrm rot="-746034">
            <a:off x="6772611" y="3840386"/>
            <a:ext cx="1183003" cy="97098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5292750" y="3099875"/>
            <a:ext cx="36969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7"/>
              </a:rPr>
              <a:t>Google Maps - Montréal</a:t>
            </a:r>
            <a:endParaRPr b="1" sz="18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397" y="107225"/>
            <a:ext cx="127635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7"/>
          <p:cNvGraphicFramePr/>
          <p:nvPr/>
        </p:nvGraphicFramePr>
        <p:xfrm>
          <a:off x="336100" y="1814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1290775"/>
                <a:gridCol w="4302675"/>
              </a:tblGrid>
              <a:tr h="623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#1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#2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#3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#4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#5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3500" marB="63500" marR="63500" marL="63500"/>
                </a:tc>
              </a:tr>
              <a:tr h="50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#6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graphicFrame>
        <p:nvGraphicFramePr>
          <p:cNvPr id="94" name="Google Shape;94;p17"/>
          <p:cNvGraphicFramePr/>
          <p:nvPr/>
        </p:nvGraphicFramePr>
        <p:xfrm>
          <a:off x="1580475" y="97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2991525"/>
                <a:gridCol w="2991525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Mon point de départ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restaurant 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graphicFrame>
        <p:nvGraphicFramePr>
          <p:cNvPr id="95" name="Google Shape;95;p17"/>
          <p:cNvGraphicFramePr/>
          <p:nvPr/>
        </p:nvGraphicFramePr>
        <p:xfrm>
          <a:off x="6145525" y="2204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1436425"/>
                <a:gridCol w="1436425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Combien est-ce que ça coûte?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temps du trajet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18"/>
          <p:cNvGraphicFramePr/>
          <p:nvPr/>
        </p:nvGraphicFramePr>
        <p:xfrm>
          <a:off x="336100" y="1435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1290775"/>
                <a:gridCol w="4302675"/>
              </a:tblGrid>
              <a:tr h="698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#1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Marche</a:t>
                      </a: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 à pied à l’arrêt C</a:t>
                      </a: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avendish</a:t>
                      </a: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/Ernest Hemingway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6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#2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Prends le bus 171 Est-Henri Bourassa 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6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#3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Descend</a:t>
                      </a: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s à la station Côte-Vertu 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6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#4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Prends le Métro Ligne 2 pour aller à Lionel Groulx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6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#5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Descends à Lionel Groulx et prends la ligne 1 pour aller à Charlevoix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562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Étape #6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Descends à la station Charlevoix et continue à pied.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graphicFrame>
        <p:nvGraphicFramePr>
          <p:cNvPr id="102" name="Google Shape;102;p18"/>
          <p:cNvGraphicFramePr/>
          <p:nvPr/>
        </p:nvGraphicFramePr>
        <p:xfrm>
          <a:off x="336100" y="385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2796725"/>
                <a:gridCol w="2796725"/>
              </a:tblGrid>
              <a:tr h="376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Mon point de départ :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restaurant :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2723 Rue de l’Écu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Boom J’s Cuisine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graphicFrame>
        <p:nvGraphicFramePr>
          <p:cNvPr id="103" name="Google Shape;103;p18"/>
          <p:cNvGraphicFramePr/>
          <p:nvPr/>
        </p:nvGraphicFramePr>
        <p:xfrm>
          <a:off x="6145525" y="2204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{1EA5790E-B40B-4E13-8401-186690D19B76}</a:tableStyleId>
              </a:tblPr>
              <a:tblGrid>
                <a:gridCol w="1436425"/>
                <a:gridCol w="1436425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Combien est-ce que ça coûte?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temps du trajet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Un billet coûte $3.50 parce que j’ai plus de 17 ans.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temps total est environ 1 h 2 min.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104" name="Google Shape;104;p18"/>
          <p:cNvSpPr txBox="1"/>
          <p:nvPr/>
        </p:nvSpPr>
        <p:spPr>
          <a:xfrm>
            <a:off x="6319100" y="459250"/>
            <a:ext cx="2525700" cy="1033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highlight>
                  <a:srgbClr val="FFFF00"/>
                </a:highlight>
                <a:latin typeface="Lexend"/>
                <a:ea typeface="Lexend"/>
                <a:cs typeface="Lexend"/>
                <a:sym typeface="Lexend"/>
              </a:rPr>
              <a:t>Un modèle pour t’aider!</a:t>
            </a:r>
            <a:endParaRPr b="1" i="1" sz="1800">
              <a:highlight>
                <a:srgbClr val="FFFF00"/>
              </a:highlight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0175" y="4382900"/>
            <a:ext cx="127635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842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Le vocabulaire utile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graphicFrame>
        <p:nvGraphicFramePr>
          <p:cNvPr id="111" name="Google Shape;111;p19"/>
          <p:cNvGraphicFramePr/>
          <p:nvPr/>
        </p:nvGraphicFramePr>
        <p:xfrm>
          <a:off x="837700" y="109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{124B5602-C75A-4DDD-A6DD-B18E7FB99772}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Français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Anglais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Français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Anglais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P</a:t>
                      </a: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rends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l’arrêt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Descends à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est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Marche</a:t>
                      </a: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 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o</a:t>
                      </a: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uest 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À pied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sud/nord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métro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environ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Continue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