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46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038C7D-F061-4741-9746-4A2776DAB195}">
  <a:tblStyle styleId="{FC038C7D-F061-4741-9746-4A2776DAB19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6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e462a7fa6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e462a7fa6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e849691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e849691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f98e234f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f98e234f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e462a7fa6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e462a7fa6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769eef7c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2769eef7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2bd91226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2bd91226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e462a7fa6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e462a7fa6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e462a7fa6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e462a7fa6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e462a7fa6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e462a7fa6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e462a7fa6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e462a7fa6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e462a7fa6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e462a7fa6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e462a7fa6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e462a7fa6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e462a7fa6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e462a7fa6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dello.org/en/gp663269/nourrir-des-animau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Coding</a:t>
            </a:r>
            <a:endParaRPr/>
          </a:p>
          <a:p>
            <a:pPr indent="0" lvl="0" marL="0" rtl="0" algn="ctr">
              <a:spcBef>
                <a:spcPts val="0"/>
              </a:spcBef>
              <a:spcAft>
                <a:spcPts val="0"/>
              </a:spcAft>
              <a:buNone/>
            </a:pPr>
            <a:r>
              <a:rPr lang="en" sz="3600"/>
              <a:t>et les besoins des animaux</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Maternelle/Jardin</a:t>
            </a:r>
            <a:endParaRPr/>
          </a:p>
        </p:txBody>
      </p:sp>
      <p:sp>
        <p:nvSpPr>
          <p:cNvPr id="56" name="Google Shape;56;p13"/>
          <p:cNvSpPr txBox="1"/>
          <p:nvPr/>
        </p:nvSpPr>
        <p:spPr>
          <a:xfrm>
            <a:off x="0" y="4778400"/>
            <a:ext cx="91440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rPr>
              <a:t>Coding et les besoins des animaux by Jennifer Dumas CC BY-NC-SA										All images from Canva</a:t>
            </a:r>
            <a:endParaRPr sz="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22"/>
          <p:cNvGraphicFramePr/>
          <p:nvPr/>
        </p:nvGraphicFramePr>
        <p:xfrm>
          <a:off x="1183250" y="143238"/>
          <a:ext cx="3000000" cy="3000000"/>
        </p:xfrm>
        <a:graphic>
          <a:graphicData uri="http://schemas.openxmlformats.org/drawingml/2006/table">
            <a:tbl>
              <a:tblPr>
                <a:noFill/>
                <a:tableStyleId>{FC038C7D-F061-4741-9746-4A2776DAB195}</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45" name="Google Shape;145;p22"/>
          <p:cNvSpPr/>
          <p:nvPr/>
        </p:nvSpPr>
        <p:spPr>
          <a:xfrm>
            <a:off x="1315388" y="4233638"/>
            <a:ext cx="1038300" cy="75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txBox="1"/>
          <p:nvPr/>
        </p:nvSpPr>
        <p:spPr>
          <a:xfrm>
            <a:off x="1476038" y="4409138"/>
            <a:ext cx="7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Depart</a:t>
            </a:r>
            <a:endParaRPr/>
          </a:p>
        </p:txBody>
      </p:sp>
      <p:sp>
        <p:nvSpPr>
          <p:cNvPr id="147" name="Google Shape;147;p22"/>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2" title="Screenshot 2026-05-26 175630.png"/>
          <p:cNvPicPr preferRelativeResize="0"/>
          <p:nvPr/>
        </p:nvPicPr>
        <p:blipFill rotWithShape="1">
          <a:blip r:embed="rId3">
            <a:alphaModFix/>
          </a:blip>
          <a:srcRect b="8938" l="2182" r="59669" t="9880"/>
          <a:stretch/>
        </p:blipFill>
        <p:spPr>
          <a:xfrm>
            <a:off x="6955663" y="4206763"/>
            <a:ext cx="617150" cy="804983"/>
          </a:xfrm>
          <a:prstGeom prst="rect">
            <a:avLst/>
          </a:prstGeom>
          <a:noFill/>
          <a:ln>
            <a:noFill/>
          </a:ln>
        </p:spPr>
      </p:pic>
      <p:pic>
        <p:nvPicPr>
          <p:cNvPr id="167" name="Google Shape;167;p22" title="Screenshot 2026-05-26 175630.png"/>
          <p:cNvPicPr preferRelativeResize="0"/>
          <p:nvPr/>
        </p:nvPicPr>
        <p:blipFill rotWithShape="1">
          <a:blip r:embed="rId3">
            <a:alphaModFix/>
          </a:blip>
          <a:srcRect b="3328" l="47225" r="12266" t="11106"/>
          <a:stretch/>
        </p:blipFill>
        <p:spPr>
          <a:xfrm>
            <a:off x="1525975" y="2266632"/>
            <a:ext cx="617150" cy="799043"/>
          </a:xfrm>
          <a:prstGeom prst="rect">
            <a:avLst/>
          </a:prstGeom>
          <a:noFill/>
          <a:ln>
            <a:noFill/>
          </a:ln>
        </p:spPr>
      </p:pic>
      <p:pic>
        <p:nvPicPr>
          <p:cNvPr id="168" name="Google Shape;168;p22" title="Screenshot 2026-05-26 175743.png"/>
          <p:cNvPicPr preferRelativeResize="0"/>
          <p:nvPr/>
        </p:nvPicPr>
        <p:blipFill rotWithShape="1">
          <a:blip r:embed="rId4">
            <a:alphaModFix/>
          </a:blip>
          <a:srcRect b="7860" l="6985" r="50002" t="0"/>
          <a:stretch/>
        </p:blipFill>
        <p:spPr>
          <a:xfrm>
            <a:off x="4235400" y="3195870"/>
            <a:ext cx="695101" cy="929830"/>
          </a:xfrm>
          <a:prstGeom prst="rect">
            <a:avLst/>
          </a:prstGeom>
          <a:noFill/>
          <a:ln>
            <a:noFill/>
          </a:ln>
        </p:spPr>
      </p:pic>
      <p:pic>
        <p:nvPicPr>
          <p:cNvPr id="169" name="Google Shape;169;p22" title="Screenshot 2026-05-26 175743.png"/>
          <p:cNvPicPr preferRelativeResize="0"/>
          <p:nvPr/>
        </p:nvPicPr>
        <p:blipFill rotWithShape="1">
          <a:blip r:embed="rId4">
            <a:alphaModFix/>
          </a:blip>
          <a:srcRect b="7860" l="6985" r="50002" t="0"/>
          <a:stretch/>
        </p:blipFill>
        <p:spPr>
          <a:xfrm>
            <a:off x="5668425" y="1180320"/>
            <a:ext cx="695101" cy="929830"/>
          </a:xfrm>
          <a:prstGeom prst="rect">
            <a:avLst/>
          </a:prstGeom>
          <a:noFill/>
          <a:ln>
            <a:noFill/>
          </a:ln>
        </p:spPr>
      </p:pic>
      <p:pic>
        <p:nvPicPr>
          <p:cNvPr id="170" name="Google Shape;170;p22" title="Screenshot 2026-05-26 175743.png"/>
          <p:cNvPicPr preferRelativeResize="0"/>
          <p:nvPr/>
        </p:nvPicPr>
        <p:blipFill rotWithShape="1">
          <a:blip r:embed="rId4">
            <a:alphaModFix/>
          </a:blip>
          <a:srcRect b="0" l="56849" r="8605" t="56127"/>
          <a:stretch/>
        </p:blipFill>
        <p:spPr>
          <a:xfrm>
            <a:off x="6826012" y="383825"/>
            <a:ext cx="876463" cy="695100"/>
          </a:xfrm>
          <a:prstGeom prst="rect">
            <a:avLst/>
          </a:prstGeom>
          <a:noFill/>
          <a:ln>
            <a:noFill/>
          </a:ln>
        </p:spPr>
      </p:pic>
      <p:pic>
        <p:nvPicPr>
          <p:cNvPr id="171" name="Google Shape;171;p22" title="Screenshot 2026-05-26 175743.png"/>
          <p:cNvPicPr preferRelativeResize="0"/>
          <p:nvPr/>
        </p:nvPicPr>
        <p:blipFill rotWithShape="1">
          <a:blip r:embed="rId4">
            <a:alphaModFix/>
          </a:blip>
          <a:srcRect b="49489" l="61170" r="10268" t="5311"/>
          <a:stretch/>
        </p:blipFill>
        <p:spPr>
          <a:xfrm>
            <a:off x="2847900" y="277492"/>
            <a:ext cx="717000" cy="7085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aphicFrame>
        <p:nvGraphicFramePr>
          <p:cNvPr id="176" name="Google Shape;176;p23"/>
          <p:cNvGraphicFramePr/>
          <p:nvPr/>
        </p:nvGraphicFramePr>
        <p:xfrm>
          <a:off x="1183250" y="143238"/>
          <a:ext cx="3000000" cy="3000000"/>
        </p:xfrm>
        <a:graphic>
          <a:graphicData uri="http://schemas.openxmlformats.org/drawingml/2006/table">
            <a:tbl>
              <a:tblPr>
                <a:noFill/>
                <a:tableStyleId>{FC038C7D-F061-4741-9746-4A2776DAB195}</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77" name="Google Shape;177;p23"/>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24"/>
          <p:cNvGraphicFramePr/>
          <p:nvPr/>
        </p:nvGraphicFramePr>
        <p:xfrm>
          <a:off x="1183250" y="143238"/>
          <a:ext cx="3000000" cy="3000000"/>
        </p:xfrm>
        <a:graphic>
          <a:graphicData uri="http://schemas.openxmlformats.org/drawingml/2006/table">
            <a:tbl>
              <a:tblPr>
                <a:noFill/>
                <a:tableStyleId>{FC038C7D-F061-4741-9746-4A2776DAB195}</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5" title="Screenshot 2026-05-26 180733.png"/>
          <p:cNvPicPr preferRelativeResize="0"/>
          <p:nvPr/>
        </p:nvPicPr>
        <p:blipFill>
          <a:blip r:embed="rId3">
            <a:alphaModFix/>
          </a:blip>
          <a:stretch>
            <a:fillRect/>
          </a:stretch>
        </p:blipFill>
        <p:spPr>
          <a:xfrm>
            <a:off x="962025" y="152425"/>
            <a:ext cx="7219950" cy="3209925"/>
          </a:xfrm>
          <a:prstGeom prst="rect">
            <a:avLst/>
          </a:prstGeom>
          <a:noFill/>
          <a:ln>
            <a:noFill/>
          </a:ln>
        </p:spPr>
      </p:pic>
      <p:pic>
        <p:nvPicPr>
          <p:cNvPr id="206" name="Google Shape;206;p25" title="Screenshot 2026-05-26 181956.png"/>
          <p:cNvPicPr preferRelativeResize="0"/>
          <p:nvPr/>
        </p:nvPicPr>
        <p:blipFill>
          <a:blip r:embed="rId4">
            <a:alphaModFix/>
          </a:blip>
          <a:stretch>
            <a:fillRect/>
          </a:stretch>
        </p:blipFill>
        <p:spPr>
          <a:xfrm>
            <a:off x="1066800" y="2571738"/>
            <a:ext cx="7010400" cy="2486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6" title="Screenshot 2026-05-26 181612.png"/>
          <p:cNvPicPr preferRelativeResize="0"/>
          <p:nvPr/>
        </p:nvPicPr>
        <p:blipFill>
          <a:blip r:embed="rId3">
            <a:alphaModFix/>
          </a:blip>
          <a:stretch>
            <a:fillRect/>
          </a:stretch>
        </p:blipFill>
        <p:spPr>
          <a:xfrm>
            <a:off x="744486" y="580625"/>
            <a:ext cx="7655025" cy="3982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400"/>
              </a:spcAft>
              <a:buClr>
                <a:schemeClr val="dk1"/>
              </a:buClr>
              <a:buSzPts val="1100"/>
              <a:buFont typeface="Arial"/>
              <a:buNone/>
            </a:pPr>
            <a:r>
              <a:rPr b="1" lang="en" sz="2000"/>
              <a:t>Connexions au programme de l'Ontario (Curriculum Connections)</a:t>
            </a:r>
            <a:endParaRPr sz="3100"/>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lang="en" sz="1100">
                <a:solidFill>
                  <a:schemeClr val="dk1"/>
                </a:solidFill>
              </a:rPr>
              <a:t>This lesson integrates expectations from the updated </a:t>
            </a:r>
            <a:r>
              <a:rPr b="1" lang="en" sz="1100">
                <a:solidFill>
                  <a:schemeClr val="dk1"/>
                </a:solidFill>
              </a:rPr>
              <a:t>2026 Ontario Kindergarten Program</a:t>
            </a:r>
            <a:r>
              <a:rPr lang="en" sz="1100">
                <a:solidFill>
                  <a:schemeClr val="dk1"/>
                </a:solidFill>
              </a:rPr>
              <a:t> across two primary areas:</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sz="1100">
                <a:solidFill>
                  <a:schemeClr val="dk1"/>
                </a:solidFill>
              </a:rPr>
              <a:t>Belonging and Contributing / Problem Solving and Innovating</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Overall Expectation 13 (The Natural World):</a:t>
            </a:r>
            <a:r>
              <a:rPr lang="en" sz="1100">
                <a:solidFill>
                  <a:schemeClr val="dk1"/>
                </a:solidFill>
              </a:rPr>
              <a:t> Manifest an awareness of the basic needs and characteristics of living things.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Conceptual Application:</a:t>
            </a:r>
            <a:r>
              <a:rPr lang="en" sz="1100">
                <a:solidFill>
                  <a:schemeClr val="dk1"/>
                </a:solidFill>
              </a:rPr>
              <a:t> Students identify that animals (dogs, birds) have essential requirements to survive, specifically food (</a:t>
            </a:r>
            <a:r>
              <a:rPr i="1" lang="en" sz="1100">
                <a:solidFill>
                  <a:schemeClr val="dk1"/>
                </a:solidFill>
              </a:rPr>
              <a:t>la nourriture</a:t>
            </a:r>
            <a:r>
              <a:rPr lang="en" sz="1100">
                <a:solidFill>
                  <a:schemeClr val="dk1"/>
                </a:solidFill>
              </a:rPr>
              <a:t>) and water (</a:t>
            </a:r>
            <a:r>
              <a:rPr i="1" lang="en" sz="1100">
                <a:solidFill>
                  <a:schemeClr val="dk1"/>
                </a:solidFill>
              </a:rPr>
              <a:t>l'eau</a:t>
            </a:r>
            <a:r>
              <a:rPr lang="en"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Demonstrating Literacy and Mathematics Behaviour</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Overall Expectation 20 (Coding):</a:t>
            </a:r>
            <a:r>
              <a:rPr lang="en" sz="1100">
                <a:solidFill>
                  <a:schemeClr val="dk1"/>
                </a:solidFill>
              </a:rPr>
              <a:t> Begin to explore foundational coding concepts by creating and following simple, sequential instructions.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Conceptual Application:</a:t>
            </a:r>
            <a:r>
              <a:rPr lang="en" sz="1100">
                <a:solidFill>
                  <a:schemeClr val="dk1"/>
                </a:solidFill>
              </a:rPr>
              <a:t> Students move directional arrows to create a sequential algorithm (a code) that moves a character from Point A to Point B.</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Overall Expectation 17 (Spatial Reasoning):</a:t>
            </a:r>
            <a:r>
              <a:rPr lang="en" sz="1100">
                <a:solidFill>
                  <a:schemeClr val="dk1"/>
                </a:solidFill>
              </a:rPr>
              <a:t> Use spatial terms to describe relative locations, movement, and distance.</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i="1" lang="en" sz="1100">
                <a:solidFill>
                  <a:schemeClr val="dk1"/>
                </a:solidFill>
              </a:rPr>
              <a:t>Conceptual Application:</a:t>
            </a:r>
            <a:r>
              <a:rPr lang="en" sz="1100">
                <a:solidFill>
                  <a:schemeClr val="dk1"/>
                </a:solidFill>
              </a:rPr>
              <a:t> Students use directional language (</a:t>
            </a:r>
            <a:r>
              <a:rPr i="1" lang="en" sz="1100">
                <a:solidFill>
                  <a:schemeClr val="dk1"/>
                </a:solidFill>
              </a:rPr>
              <a:t>avance/move forward</a:t>
            </a:r>
            <a:r>
              <a:rPr lang="en" sz="1100">
                <a:solidFill>
                  <a:schemeClr val="dk1"/>
                </a:solidFill>
              </a:rPr>
              <a:t>, </a:t>
            </a:r>
            <a:r>
              <a:rPr i="1" lang="en" sz="1100">
                <a:solidFill>
                  <a:schemeClr val="dk1"/>
                </a:solidFill>
              </a:rPr>
              <a:t>monte/go up</a:t>
            </a:r>
            <a:r>
              <a:rPr lang="en" sz="1100">
                <a:solidFill>
                  <a:schemeClr val="dk1"/>
                </a:solidFill>
              </a:rPr>
              <a:t>, </a:t>
            </a:r>
            <a:r>
              <a:rPr i="1" lang="en" sz="1100">
                <a:solidFill>
                  <a:schemeClr val="dk1"/>
                </a:solidFill>
              </a:rPr>
              <a:t>descend/go down</a:t>
            </a:r>
            <a:r>
              <a:rPr lang="en" sz="1100">
                <a:solidFill>
                  <a:schemeClr val="dk1"/>
                </a:solidFill>
              </a:rPr>
              <a:t>) to navigate a grid.</a:t>
            </a:r>
            <a:endParaRPr sz="1100">
              <a:solidFill>
                <a:schemeClr val="dk1"/>
              </a:solidFill>
            </a:endParaRPr>
          </a:p>
          <a:p>
            <a:pPr indent="0" lvl="0" marL="0" rtl="0" algn="l">
              <a:spcBef>
                <a:spcPts val="1200"/>
              </a:spcBef>
              <a:spcAft>
                <a:spcPts val="1200"/>
              </a:spcAft>
              <a:buNone/>
            </a:pPr>
            <a:r>
              <a:t/>
            </a:r>
            <a:endParaRPr/>
          </a:p>
        </p:txBody>
      </p:sp>
      <p:sp>
        <p:nvSpPr>
          <p:cNvPr id="63" name="Google Shape;63;p14"/>
          <p:cNvSpPr txBox="1"/>
          <p:nvPr/>
        </p:nvSpPr>
        <p:spPr>
          <a:xfrm>
            <a:off x="0" y="4835700"/>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1100"/>
              <a:buFont typeface="Arial"/>
              <a:buNone/>
            </a:pPr>
            <a:r>
              <a:rPr b="1" lang="en" sz="2000"/>
              <a:t>Intentions d'apprentissage et Critères de succès</a:t>
            </a:r>
            <a:endParaRPr sz="3100"/>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400"/>
              </a:spcBef>
              <a:spcAft>
                <a:spcPts val="0"/>
              </a:spcAft>
              <a:buClr>
                <a:schemeClr val="dk1"/>
              </a:buClr>
              <a:buSzPts val="1100"/>
              <a:buFont typeface="Arial"/>
              <a:buNone/>
            </a:pPr>
            <a:r>
              <a:rPr b="1" lang="en" sz="1300">
                <a:solidFill>
                  <a:schemeClr val="dk1"/>
                </a:solidFill>
              </a:rPr>
              <a:t>Learning Goals</a:t>
            </a:r>
            <a:endParaRPr b="1" sz="1300">
              <a:solidFill>
                <a:schemeClr val="dk1"/>
              </a:solidFill>
            </a:endParaRPr>
          </a:p>
          <a:p>
            <a:pPr indent="-298450" lvl="0" marL="457200" rtl="0" algn="l">
              <a:spcBef>
                <a:spcPts val="1200"/>
              </a:spcBef>
              <a:spcAft>
                <a:spcPts val="0"/>
              </a:spcAft>
              <a:buClr>
                <a:schemeClr val="dk1"/>
              </a:buClr>
              <a:buSzPts val="1100"/>
              <a:buChar char="●"/>
            </a:pPr>
            <a:r>
              <a:rPr lang="en" sz="1100">
                <a:solidFill>
                  <a:schemeClr val="dk1"/>
                </a:solidFill>
              </a:rPr>
              <a:t>We are learning to identify what living things need to survive and grow (food and water).</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We are learning how to give clear, step-by-step instructions (a code) using directional arrows to move a character on a grid.</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sz="1300">
                <a:solidFill>
                  <a:schemeClr val="dk1"/>
                </a:solidFill>
              </a:rPr>
              <a:t>Success Criteria (In Child-Friendly "I Can" Statements)</a:t>
            </a:r>
            <a:endParaRPr b="1" sz="1300">
              <a:solidFill>
                <a:schemeClr val="dk1"/>
              </a:solidFill>
            </a:endParaRPr>
          </a:p>
          <a:p>
            <a:pPr indent="-298450" lvl="0" marL="457200" rtl="0" algn="l">
              <a:spcBef>
                <a:spcPts val="1200"/>
              </a:spcBef>
              <a:spcAft>
                <a:spcPts val="0"/>
              </a:spcAft>
              <a:buClr>
                <a:schemeClr val="dk1"/>
              </a:buClr>
              <a:buSzPts val="1100"/>
              <a:buChar char="●"/>
            </a:pPr>
            <a:r>
              <a:rPr b="1" lang="en" sz="1100">
                <a:solidFill>
                  <a:schemeClr val="dk1"/>
                </a:solidFill>
              </a:rPr>
              <a:t>I can</a:t>
            </a:r>
            <a:r>
              <a:rPr lang="en" sz="1100">
                <a:solidFill>
                  <a:schemeClr val="dk1"/>
                </a:solidFill>
              </a:rPr>
              <a:t> name two things an animal needs to live (</a:t>
            </a:r>
            <a:r>
              <a:rPr i="1" lang="en" sz="1100">
                <a:solidFill>
                  <a:schemeClr val="dk1"/>
                </a:solidFill>
              </a:rPr>
              <a:t>l'eau et la nourriture</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I can</a:t>
            </a:r>
            <a:r>
              <a:rPr lang="en" sz="1100">
                <a:solidFill>
                  <a:schemeClr val="dk1"/>
                </a:solidFill>
              </a:rPr>
              <a:t> use arrows to show which way a character should go (</a:t>
            </a:r>
            <a:r>
              <a:rPr i="1" lang="en" sz="1100">
                <a:solidFill>
                  <a:schemeClr val="dk1"/>
                </a:solidFill>
              </a:rPr>
              <a:t>droite, gauche, monte, descend</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I can</a:t>
            </a:r>
            <a:r>
              <a:rPr lang="en" sz="1100">
                <a:solidFill>
                  <a:schemeClr val="dk1"/>
                </a:solidFill>
              </a:rPr>
              <a:t> put my arrows in the correct order (the right sequence) so my character reaches its goal.</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298450" lvl="0" marL="457200" rtl="0" algn="l">
              <a:spcBef>
                <a:spcPts val="1200"/>
              </a:spcBef>
              <a:spcAft>
                <a:spcPts val="0"/>
              </a:spcAft>
              <a:buClr>
                <a:schemeClr val="dk1"/>
              </a:buClr>
              <a:buSzPts val="1100"/>
              <a:buChar char="●"/>
            </a:pPr>
            <a:r>
              <a:rPr b="1" lang="en" sz="1100">
                <a:solidFill>
                  <a:schemeClr val="dk1"/>
                </a:solidFill>
              </a:rPr>
              <a:t>Je peux</a:t>
            </a:r>
            <a:r>
              <a:rPr lang="en" sz="1100">
                <a:solidFill>
                  <a:schemeClr val="dk1"/>
                </a:solidFill>
              </a:rPr>
              <a:t> nommer deux besoins des animaux pour vivre (</a:t>
            </a:r>
            <a:r>
              <a:rPr i="1" lang="en" sz="1100">
                <a:solidFill>
                  <a:schemeClr val="dk1"/>
                </a:solidFill>
              </a:rPr>
              <a:t>l'eau et la nourriture</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Je peux</a:t>
            </a:r>
            <a:r>
              <a:rPr lang="en" sz="1100">
                <a:solidFill>
                  <a:schemeClr val="dk1"/>
                </a:solidFill>
              </a:rPr>
              <a:t> utiliser des flèches pour montrer la direction d'un personnage (</a:t>
            </a:r>
            <a:r>
              <a:rPr i="1" lang="en" sz="1100">
                <a:solidFill>
                  <a:schemeClr val="dk1"/>
                </a:solidFill>
              </a:rPr>
              <a:t>droite, gauche, monte, descend</a:t>
            </a:r>
            <a:r>
              <a:rPr lang="en" sz="1100">
                <a:solidFill>
                  <a:schemeClr val="dk1"/>
                </a:solidFill>
              </a:rPr>
              <a:t>).</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Je peux</a:t>
            </a:r>
            <a:r>
              <a:rPr lang="en" sz="1100">
                <a:solidFill>
                  <a:schemeClr val="dk1"/>
                </a:solidFill>
              </a:rPr>
              <a:t> placer mes flèches dans le bon ordre (la bonne séquence) pour que mon personnage atteigne son but.</a:t>
            </a:r>
            <a:endParaRPr sz="1100">
              <a:solidFill>
                <a:schemeClr val="dk1"/>
              </a:solidFill>
            </a:endParaRPr>
          </a:p>
          <a:p>
            <a:pPr indent="0" lvl="0" marL="0" rtl="0" algn="l">
              <a:spcBef>
                <a:spcPts val="1200"/>
              </a:spcBef>
              <a:spcAft>
                <a:spcPts val="1200"/>
              </a:spcAft>
              <a:buNone/>
            </a:pPr>
            <a:r>
              <a:t/>
            </a:r>
            <a:endParaRPr/>
          </a:p>
        </p:txBody>
      </p:sp>
      <p:sp>
        <p:nvSpPr>
          <p:cNvPr id="70" name="Google Shape;70;p15"/>
          <p:cNvSpPr txBox="1"/>
          <p:nvPr/>
        </p:nvSpPr>
        <p:spPr>
          <a:xfrm>
            <a:off x="0" y="4835700"/>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1100"/>
              <a:buFont typeface="Arial"/>
              <a:buNone/>
            </a:pPr>
            <a:r>
              <a:rPr b="1" lang="en" sz="2000"/>
              <a:t>Déroulement de la leçon (Le grand groupe)</a:t>
            </a:r>
            <a:endParaRPr sz="3100"/>
          </a:p>
        </p:txBody>
      </p:sp>
      <p:sp>
        <p:nvSpPr>
          <p:cNvPr id="76" name="Google Shape;76;p16"/>
          <p:cNvSpPr txBox="1"/>
          <p:nvPr>
            <p:ph idx="1" type="body"/>
          </p:nvPr>
        </p:nvSpPr>
        <p:spPr>
          <a:xfrm>
            <a:off x="153200" y="1107475"/>
            <a:ext cx="2686500" cy="3461400"/>
          </a:xfrm>
          <a:prstGeom prst="rect">
            <a:avLst/>
          </a:prstGeom>
        </p:spPr>
        <p:txBody>
          <a:bodyPr anchorCtr="0" anchor="t" bIns="91425" lIns="91425" spcFirstLastPara="1" rIns="91425" wrap="square" tIns="91425">
            <a:normAutofit fontScale="25000" lnSpcReduction="10000"/>
          </a:bodyPr>
          <a:lstStyle/>
          <a:p>
            <a:pPr indent="0" lvl="0" marL="0" rtl="0" algn="l">
              <a:spcBef>
                <a:spcPts val="1400"/>
              </a:spcBef>
              <a:spcAft>
                <a:spcPts val="0"/>
              </a:spcAft>
              <a:buClr>
                <a:schemeClr val="dk1"/>
              </a:buClr>
              <a:buSzPct val="27500"/>
              <a:buFont typeface="Arial"/>
              <a:buNone/>
            </a:pPr>
            <a:r>
              <a:rPr b="1" lang="en" sz="4000">
                <a:solidFill>
                  <a:schemeClr val="dk1"/>
                </a:solidFill>
              </a:rPr>
              <a:t>Étape 1: Engagement &amp; Vidéo)</a:t>
            </a:r>
            <a:endParaRPr b="1" sz="4000">
              <a:solidFill>
                <a:schemeClr val="dk1"/>
              </a:solidFill>
            </a:endParaRPr>
          </a:p>
          <a:p>
            <a:pPr indent="-292100" lvl="0" marL="457200" rtl="0" algn="l">
              <a:spcBef>
                <a:spcPts val="1200"/>
              </a:spcBef>
              <a:spcAft>
                <a:spcPts val="0"/>
              </a:spcAft>
              <a:buClr>
                <a:schemeClr val="dk1"/>
              </a:buClr>
              <a:buSzPct val="100000"/>
              <a:buChar char="●"/>
            </a:pPr>
            <a:r>
              <a:rPr b="1" lang="en" sz="4000">
                <a:solidFill>
                  <a:schemeClr val="dk1"/>
                </a:solidFill>
              </a:rPr>
              <a:t>Action :</a:t>
            </a:r>
            <a:r>
              <a:rPr lang="en" sz="4000">
                <a:solidFill>
                  <a:schemeClr val="dk1"/>
                </a:solidFill>
              </a:rPr>
              <a:t> Gather students on the carpet. Show the video from </a:t>
            </a:r>
            <a:r>
              <a:rPr lang="en" sz="4000" u="sng">
                <a:solidFill>
                  <a:schemeClr val="hlink"/>
                </a:solidFill>
                <a:hlinkClick r:id="rId3"/>
              </a:rPr>
              <a:t>Idello </a:t>
            </a:r>
            <a:r>
              <a:rPr lang="en" sz="4000">
                <a:solidFill>
                  <a:schemeClr val="dk1"/>
                </a:solidFill>
              </a:rPr>
              <a:t>of the little girl taking care of her dog by giving it food and water.</a:t>
            </a:r>
            <a:endParaRPr sz="4000">
              <a:solidFill>
                <a:schemeClr val="dk1"/>
              </a:solidFill>
            </a:endParaRPr>
          </a:p>
          <a:p>
            <a:pPr indent="-292100" lvl="0" marL="457200" rtl="0" algn="l">
              <a:spcBef>
                <a:spcPts val="0"/>
              </a:spcBef>
              <a:spcAft>
                <a:spcPts val="0"/>
              </a:spcAft>
              <a:buClr>
                <a:schemeClr val="dk1"/>
              </a:buClr>
              <a:buSzPct val="100000"/>
              <a:buChar char="●"/>
            </a:pPr>
            <a:r>
              <a:rPr b="1" lang="en" sz="4000">
                <a:solidFill>
                  <a:schemeClr val="dk1"/>
                </a:solidFill>
              </a:rPr>
              <a:t>Inquiry Questioning (Notice &amp; Wonder) :</a:t>
            </a:r>
            <a:endParaRPr b="1" sz="4000">
              <a:solidFill>
                <a:schemeClr val="dk1"/>
              </a:solidFill>
            </a:endParaRPr>
          </a:p>
          <a:p>
            <a:pPr indent="-292100" lvl="1" marL="685800" rtl="0" algn="l">
              <a:spcBef>
                <a:spcPts val="0"/>
              </a:spcBef>
              <a:spcAft>
                <a:spcPts val="0"/>
              </a:spcAft>
              <a:buClr>
                <a:schemeClr val="dk1"/>
              </a:buClr>
              <a:buSzPct val="100000"/>
              <a:buChar char="○"/>
            </a:pPr>
            <a:r>
              <a:rPr i="1" lang="en" sz="4000">
                <a:solidFill>
                  <a:schemeClr val="dk1"/>
                </a:solidFill>
              </a:rPr>
              <a:t>« Qu'est-ce que vous </a:t>
            </a:r>
            <a:r>
              <a:rPr b="1" i="1" lang="en" sz="4000">
                <a:solidFill>
                  <a:schemeClr val="dk1"/>
                </a:solidFill>
              </a:rPr>
              <a:t>remarquez</a:t>
            </a:r>
            <a:r>
              <a:rPr i="1" lang="en" sz="4000">
                <a:solidFill>
                  <a:schemeClr val="dk1"/>
                </a:solidFill>
              </a:rPr>
              <a:t> dans la vidéo ? Que fait la petite fille ? »</a:t>
            </a:r>
            <a:r>
              <a:rPr lang="en" sz="4000">
                <a:solidFill>
                  <a:schemeClr val="dk1"/>
                </a:solidFill>
              </a:rPr>
              <a:t> (Elle donne de l'eau et des croquettes).</a:t>
            </a:r>
            <a:endParaRPr sz="4000">
              <a:solidFill>
                <a:schemeClr val="dk1"/>
              </a:solidFill>
            </a:endParaRPr>
          </a:p>
          <a:p>
            <a:pPr indent="-292100" lvl="1" marL="685800" rtl="0" algn="l">
              <a:spcBef>
                <a:spcPts val="0"/>
              </a:spcBef>
              <a:spcAft>
                <a:spcPts val="0"/>
              </a:spcAft>
              <a:buClr>
                <a:schemeClr val="dk1"/>
              </a:buClr>
              <a:buSzPct val="100000"/>
              <a:buChar char="○"/>
            </a:pPr>
            <a:r>
              <a:rPr i="1" lang="en" sz="4000">
                <a:solidFill>
                  <a:schemeClr val="dk1"/>
                </a:solidFill>
              </a:rPr>
              <a:t>« Je </a:t>
            </a:r>
            <a:r>
              <a:rPr b="1" i="1" lang="en" sz="4000">
                <a:solidFill>
                  <a:schemeClr val="dk1"/>
                </a:solidFill>
              </a:rPr>
              <a:t>me demande</a:t>
            </a:r>
            <a:r>
              <a:rPr i="1" lang="en" sz="4000">
                <a:solidFill>
                  <a:schemeClr val="dk1"/>
                </a:solidFill>
              </a:rPr>
              <a:t>... qu'est-ce qui se passerait si la petite fille oubliait de donner de l'eau au chien ? »</a:t>
            </a:r>
            <a:endParaRPr i="1" sz="4000">
              <a:solidFill>
                <a:schemeClr val="dk1"/>
              </a:solidFill>
            </a:endParaRPr>
          </a:p>
          <a:p>
            <a:pPr indent="-292100" lvl="0" marL="457200" rtl="0" algn="l">
              <a:spcBef>
                <a:spcPts val="0"/>
              </a:spcBef>
              <a:spcAft>
                <a:spcPts val="0"/>
              </a:spcAft>
              <a:buClr>
                <a:schemeClr val="dk1"/>
              </a:buClr>
              <a:buSzPct val="100000"/>
              <a:buChar char="●"/>
            </a:pPr>
            <a:r>
              <a:rPr b="1" lang="en" sz="4000">
                <a:solidFill>
                  <a:schemeClr val="dk1"/>
                </a:solidFill>
              </a:rPr>
              <a:t>Vocabulaire clé :</a:t>
            </a:r>
            <a:r>
              <a:rPr lang="en" sz="4000">
                <a:solidFill>
                  <a:schemeClr val="dk1"/>
                </a:solidFill>
              </a:rPr>
              <a:t> </a:t>
            </a:r>
            <a:r>
              <a:rPr i="1" lang="en" sz="4000">
                <a:solidFill>
                  <a:schemeClr val="dk1"/>
                </a:solidFill>
              </a:rPr>
              <a:t>Les besoins, la nourriture, l'eau, prendre soin de...</a:t>
            </a:r>
            <a:endParaRPr i="1" sz="4000">
              <a:solidFill>
                <a:schemeClr val="dk1"/>
              </a:solidFill>
            </a:endParaRPr>
          </a:p>
          <a:p>
            <a:pPr indent="0" lvl="0" marL="0" rtl="0" algn="l">
              <a:spcBef>
                <a:spcPts val="1200"/>
              </a:spcBef>
              <a:spcAft>
                <a:spcPts val="1200"/>
              </a:spcAft>
              <a:buNone/>
            </a:pPr>
            <a:r>
              <a:t/>
            </a:r>
            <a:endParaRPr/>
          </a:p>
        </p:txBody>
      </p:sp>
      <p:sp>
        <p:nvSpPr>
          <p:cNvPr id="77" name="Google Shape;77;p16"/>
          <p:cNvSpPr txBox="1"/>
          <p:nvPr/>
        </p:nvSpPr>
        <p:spPr>
          <a:xfrm>
            <a:off x="2772700" y="1107475"/>
            <a:ext cx="3731400" cy="36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 sz="1000">
                <a:solidFill>
                  <a:schemeClr val="dk1"/>
                </a:solidFill>
              </a:rPr>
              <a:t>Etape 2: </a:t>
            </a:r>
            <a:r>
              <a:rPr b="1" lang="en" sz="1000">
                <a:solidFill>
                  <a:schemeClr val="dk1"/>
                </a:solidFill>
              </a:rPr>
              <a:t>Modélisation et Exploration (Google Slides Grid)</a:t>
            </a:r>
            <a:endParaRPr b="1" sz="1000">
              <a:solidFill>
                <a:schemeClr val="dk1"/>
              </a:solidFill>
            </a:endParaRPr>
          </a:p>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The Problem :</a:t>
            </a:r>
            <a:r>
              <a:rPr lang="en" sz="1000">
                <a:solidFill>
                  <a:schemeClr val="dk1"/>
                </a:solidFill>
              </a:rPr>
              <a:t> Display the Google Slide on the interactive board. Explain that now, a little bird is hungry and thirsty. It needs to reach its food (</a:t>
            </a:r>
            <a:r>
              <a:rPr i="1" lang="en" sz="1000">
                <a:solidFill>
                  <a:schemeClr val="dk1"/>
                </a:solidFill>
              </a:rPr>
              <a:t>la nourriture</a:t>
            </a:r>
            <a:r>
              <a:rPr lang="en" sz="1000">
                <a:solidFill>
                  <a:schemeClr val="dk1"/>
                </a:solidFill>
              </a:rPr>
              <a:t>) and water (</a:t>
            </a:r>
            <a:r>
              <a:rPr i="1" lang="en" sz="1000">
                <a:solidFill>
                  <a:schemeClr val="dk1"/>
                </a:solidFill>
              </a:rPr>
              <a:t>l'eau</a:t>
            </a:r>
            <a:r>
              <a:rPr lang="en" sz="1000">
                <a:solidFill>
                  <a:schemeClr val="dk1"/>
                </a:solidFill>
              </a:rPr>
              <a:t>) on the grid and avoid the obstacles.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Introducing the Code :</a:t>
            </a:r>
            <a:r>
              <a:rPr lang="en" sz="1000">
                <a:solidFill>
                  <a:schemeClr val="dk1"/>
                </a:solidFill>
              </a:rPr>
              <a:t> Explain that the bird acts like a robot, it doesn't know where to go on its own. We must give it a </a:t>
            </a:r>
            <a:r>
              <a:rPr b="1" lang="en" sz="1000">
                <a:solidFill>
                  <a:schemeClr val="dk1"/>
                </a:solidFill>
              </a:rPr>
              <a:t>code</a:t>
            </a:r>
            <a:r>
              <a:rPr lang="en" sz="1000">
                <a:solidFill>
                  <a:schemeClr val="dk1"/>
                </a:solidFill>
              </a:rPr>
              <a:t> (an algorithm) by adding the digital arrows.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Spatial Discussion :</a:t>
            </a:r>
            <a:endParaRPr b="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Ask: </a:t>
            </a:r>
            <a:r>
              <a:rPr i="1" lang="en" sz="1000">
                <a:solidFill>
                  <a:schemeClr val="dk1"/>
                </a:solidFill>
              </a:rPr>
              <a:t>« Pour aller vers l'eau, l'oiseau va gauche, droite, monter ou descendre ? »</a:t>
            </a:r>
            <a:endParaRPr i="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Have a student come up to </a:t>
            </a:r>
            <a:r>
              <a:rPr b="1" lang="en" sz="1000">
                <a:solidFill>
                  <a:schemeClr val="dk1"/>
                </a:solidFill>
              </a:rPr>
              <a:t>drag and drop</a:t>
            </a:r>
            <a:r>
              <a:rPr lang="en" sz="1000">
                <a:solidFill>
                  <a:schemeClr val="dk1"/>
                </a:solidFill>
              </a:rPr>
              <a:t> the first arrow.</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Ask the class: </a:t>
            </a:r>
            <a:r>
              <a:rPr i="1" lang="en" sz="1000">
                <a:solidFill>
                  <a:schemeClr val="dk1"/>
                </a:solidFill>
              </a:rPr>
              <a:t>« Si l'oiseau suit cette flèche, où arrive-t-il ? »</a:t>
            </a:r>
            <a:endParaRPr i="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Continue this until the path to the food and water is complete.</a:t>
            </a:r>
            <a:endParaRPr i="1" sz="1000">
              <a:solidFill>
                <a:schemeClr val="dk1"/>
              </a:solidFill>
            </a:endParaRPr>
          </a:p>
        </p:txBody>
      </p:sp>
      <p:sp>
        <p:nvSpPr>
          <p:cNvPr id="78" name="Google Shape;78;p16"/>
          <p:cNvSpPr txBox="1"/>
          <p:nvPr/>
        </p:nvSpPr>
        <p:spPr>
          <a:xfrm>
            <a:off x="6457500" y="1107475"/>
            <a:ext cx="2589600" cy="324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 sz="1000">
                <a:solidFill>
                  <a:schemeClr val="dk1"/>
                </a:solidFill>
              </a:rPr>
              <a:t>Étape 3 : Vérification et Communication (Debugging)</a:t>
            </a:r>
            <a:endParaRPr b="1" sz="1000">
              <a:solidFill>
                <a:schemeClr val="dk1"/>
              </a:solidFill>
            </a:endParaRPr>
          </a:p>
          <a:p>
            <a:pPr indent="-292100" lvl="0" marL="457200" rtl="0" algn="l">
              <a:lnSpc>
                <a:spcPct val="115000"/>
              </a:lnSpc>
              <a:spcBef>
                <a:spcPts val="1200"/>
              </a:spcBef>
              <a:spcAft>
                <a:spcPts val="0"/>
              </a:spcAft>
              <a:buClr>
                <a:schemeClr val="dk1"/>
              </a:buClr>
              <a:buSzPts val="1000"/>
              <a:buChar char="●"/>
            </a:pPr>
            <a:r>
              <a:rPr lang="en" sz="1000">
                <a:solidFill>
                  <a:schemeClr val="dk1"/>
                </a:solidFill>
              </a:rPr>
              <a:t>Complete the sequence of arrows together as a class.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To test the code, pretend to press "Play." You can drag the bird along the arrows. The whole class makes robot sounds (</a:t>
            </a:r>
            <a:r>
              <a:rPr i="1" lang="en" sz="1000">
                <a:solidFill>
                  <a:schemeClr val="dk1"/>
                </a:solidFill>
              </a:rPr>
              <a:t>Bip boop!</a:t>
            </a:r>
            <a:r>
              <a:rPr lang="en" sz="1000">
                <a:solidFill>
                  <a:schemeClr val="dk1"/>
                </a:solidFill>
              </a:rPr>
              <a:t>) and reads the code aloud together in French: </a:t>
            </a:r>
            <a:r>
              <a:rPr i="1" lang="en" sz="1000">
                <a:solidFill>
                  <a:schemeClr val="dk1"/>
                </a:solidFill>
              </a:rPr>
              <a:t>« droite, gauche, monte, descend ! »</a:t>
            </a:r>
            <a:endParaRPr i="1"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Celebrate when the bird successfully reaches its food/water.</a:t>
            </a:r>
            <a:endParaRPr sz="1000">
              <a:solidFill>
                <a:schemeClr val="dk1"/>
              </a:solidFill>
            </a:endParaRPr>
          </a:p>
          <a:p>
            <a:pPr indent="0" lvl="0" marL="0" rtl="0" algn="l">
              <a:spcBef>
                <a:spcPts val="1200"/>
              </a:spcBef>
              <a:spcAft>
                <a:spcPts val="0"/>
              </a:spcAft>
              <a:buNone/>
            </a:pPr>
            <a:r>
              <a:t/>
            </a:r>
            <a:endParaRPr sz="1800">
              <a:solidFill>
                <a:schemeClr val="dk2"/>
              </a:solidFill>
            </a:endParaRPr>
          </a:p>
        </p:txBody>
      </p:sp>
      <p:sp>
        <p:nvSpPr>
          <p:cNvPr id="79" name="Google Shape;79;p16"/>
          <p:cNvSpPr txBox="1"/>
          <p:nvPr/>
        </p:nvSpPr>
        <p:spPr>
          <a:xfrm>
            <a:off x="0" y="4835700"/>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Application individuelle (Paper-and-Pencil Coding)</a:t>
            </a:r>
            <a:endParaRPr sz="2220"/>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100">
                <a:solidFill>
                  <a:schemeClr val="dk1"/>
                </a:solidFill>
              </a:rPr>
              <a:t>Before transitioning to open-ended play, students complete a quick individual paper activity to demonstrate their understanding. This paper serves as excellent physical media for individual pedagogical documentation.</a:t>
            </a:r>
            <a:endParaRPr sz="1100">
              <a:solidFill>
                <a:schemeClr val="dk1"/>
              </a:solidFill>
            </a:endParaRPr>
          </a:p>
          <a:p>
            <a:pPr indent="-298450" lvl="0" marL="457200" rtl="0" algn="l">
              <a:lnSpc>
                <a:spcPct val="150000"/>
              </a:lnSpc>
              <a:spcBef>
                <a:spcPts val="1200"/>
              </a:spcBef>
              <a:spcAft>
                <a:spcPts val="0"/>
              </a:spcAft>
              <a:buClr>
                <a:schemeClr val="dk1"/>
              </a:buClr>
              <a:buSzPts val="1100"/>
              <a:buChar char="●"/>
            </a:pPr>
            <a:r>
              <a:rPr b="1" lang="en" sz="1100">
                <a:solidFill>
                  <a:schemeClr val="dk1"/>
                </a:solidFill>
              </a:rPr>
              <a:t>The Task:</a:t>
            </a:r>
            <a:r>
              <a:rPr lang="en" sz="1100">
                <a:solidFill>
                  <a:schemeClr val="dk1"/>
                </a:solidFill>
              </a:rPr>
              <a:t> Give each student a printed worksheet featuring a simple 3x3 or 4x4 grid. On the grid, there is a bird at the start, and boxe containing a worm (</a:t>
            </a:r>
            <a:r>
              <a:rPr i="1" lang="en" sz="1100">
                <a:solidFill>
                  <a:schemeClr val="dk1"/>
                </a:solidFill>
              </a:rPr>
              <a:t>ver de terre)</a:t>
            </a:r>
            <a:r>
              <a:rPr lang="en" sz="1100">
                <a:solidFill>
                  <a:schemeClr val="dk1"/>
                </a:solidFill>
              </a:rPr>
              <a:t> and water (</a:t>
            </a:r>
            <a:r>
              <a:rPr i="1" lang="en" sz="1100">
                <a:solidFill>
                  <a:schemeClr val="dk1"/>
                </a:solidFill>
              </a:rPr>
              <a:t>l'eau</a:t>
            </a:r>
            <a:r>
              <a:rPr lang="en" sz="1100">
                <a:solidFill>
                  <a:schemeClr val="dk1"/>
                </a:solidFill>
              </a:rPr>
              <a:t>). </a:t>
            </a:r>
            <a:endParaRPr sz="1100">
              <a:solidFill>
                <a:schemeClr val="dk1"/>
              </a:solidFill>
            </a:endParaRPr>
          </a:p>
          <a:p>
            <a:pPr indent="-298450" lvl="0" marL="457200" rtl="0" algn="l">
              <a:lnSpc>
                <a:spcPct val="150000"/>
              </a:lnSpc>
              <a:spcBef>
                <a:spcPts val="0"/>
              </a:spcBef>
              <a:spcAft>
                <a:spcPts val="0"/>
              </a:spcAft>
              <a:buClr>
                <a:schemeClr val="dk1"/>
              </a:buClr>
              <a:buSzPts val="1100"/>
              <a:buChar char="●"/>
            </a:pPr>
            <a:r>
              <a:rPr b="1" lang="en" sz="1100">
                <a:solidFill>
                  <a:schemeClr val="dk1"/>
                </a:solidFill>
              </a:rPr>
              <a:t>Action:</a:t>
            </a:r>
            <a:r>
              <a:rPr lang="en" sz="1100">
                <a:solidFill>
                  <a:schemeClr val="dk1"/>
                </a:solidFill>
              </a:rPr>
              <a:t> Students write or draw the sequential arrows up (en haut), down (en bas) down, right (droite), left (gauche) into the boxes on the page to program the bird's path to its needs.</a:t>
            </a:r>
            <a:endParaRPr sz="1100">
              <a:solidFill>
                <a:schemeClr val="dk1"/>
              </a:solidFill>
            </a:endParaRPr>
          </a:p>
          <a:p>
            <a:pPr indent="-298450" lvl="0" marL="457200" rtl="0" algn="l">
              <a:lnSpc>
                <a:spcPct val="150000"/>
              </a:lnSpc>
              <a:spcBef>
                <a:spcPts val="0"/>
              </a:spcBef>
              <a:spcAft>
                <a:spcPts val="0"/>
              </a:spcAft>
              <a:buClr>
                <a:schemeClr val="dk1"/>
              </a:buClr>
              <a:buSzPts val="1100"/>
              <a:buChar char="●"/>
            </a:pPr>
            <a:r>
              <a:rPr b="1" lang="en" sz="1100">
                <a:solidFill>
                  <a:schemeClr val="dk1"/>
                </a:solidFill>
              </a:rPr>
              <a:t>Differentiation:</a:t>
            </a:r>
            <a:endParaRPr b="1" sz="1100">
              <a:solidFill>
                <a:schemeClr val="dk1"/>
              </a:solidFill>
            </a:endParaRPr>
          </a:p>
          <a:p>
            <a:pPr indent="-298450" lvl="1" marL="914400" rtl="0" algn="l">
              <a:lnSpc>
                <a:spcPct val="150000"/>
              </a:lnSpc>
              <a:spcBef>
                <a:spcPts val="0"/>
              </a:spcBef>
              <a:spcAft>
                <a:spcPts val="0"/>
              </a:spcAft>
              <a:buClr>
                <a:schemeClr val="dk1"/>
              </a:buClr>
              <a:buSzPts val="1100"/>
              <a:buChar char="○"/>
            </a:pPr>
            <a:r>
              <a:rPr i="1" lang="en" sz="1100">
                <a:solidFill>
                  <a:schemeClr val="dk1"/>
                </a:solidFill>
              </a:rPr>
              <a:t>Support:</a:t>
            </a:r>
            <a:r>
              <a:rPr lang="en" sz="1100">
                <a:solidFill>
                  <a:schemeClr val="dk1"/>
                </a:solidFill>
              </a:rPr>
              <a:t> Have pre-cut arrow stamps or small arrow stickers they can paste into the code boxes instead of drawing them.</a:t>
            </a:r>
            <a:endParaRPr sz="1100">
              <a:solidFill>
                <a:schemeClr val="dk1"/>
              </a:solidFill>
            </a:endParaRPr>
          </a:p>
          <a:p>
            <a:pPr indent="-298450" lvl="1" marL="914400" rtl="0" algn="l">
              <a:lnSpc>
                <a:spcPct val="150000"/>
              </a:lnSpc>
              <a:spcBef>
                <a:spcPts val="0"/>
              </a:spcBef>
              <a:spcAft>
                <a:spcPts val="0"/>
              </a:spcAft>
              <a:buClr>
                <a:schemeClr val="dk1"/>
              </a:buClr>
              <a:buSzPts val="1100"/>
              <a:buChar char="○"/>
            </a:pPr>
            <a:r>
              <a:rPr i="1" lang="en" sz="1100">
                <a:solidFill>
                  <a:schemeClr val="dk1"/>
                </a:solidFill>
              </a:rPr>
              <a:t>Extension:</a:t>
            </a:r>
            <a:r>
              <a:rPr lang="en" sz="1100">
                <a:solidFill>
                  <a:schemeClr val="dk1"/>
                </a:solidFill>
              </a:rPr>
              <a:t> Ask students to orally "read" their written code to an educator using their French spatial words</a:t>
            </a:r>
            <a:endParaRPr sz="1100">
              <a:solidFill>
                <a:schemeClr val="dk1"/>
              </a:solidFill>
            </a:endParaRPr>
          </a:p>
          <a:p>
            <a:pPr indent="0" lvl="0" marL="0" rtl="0" algn="l">
              <a:spcBef>
                <a:spcPts val="1200"/>
              </a:spcBef>
              <a:spcAft>
                <a:spcPts val="0"/>
              </a:spcAft>
              <a:buNone/>
            </a:pPr>
            <a:r>
              <a:t/>
            </a:r>
            <a:endParaRPr i="1" sz="1100">
              <a:solidFill>
                <a:schemeClr val="dk1"/>
              </a:solidFill>
            </a:endParaRPr>
          </a:p>
          <a:p>
            <a:pPr indent="0" lvl="0" marL="0" rtl="0" algn="l">
              <a:spcBef>
                <a:spcPts val="1200"/>
              </a:spcBef>
              <a:spcAft>
                <a:spcPts val="1200"/>
              </a:spcAft>
              <a:buNone/>
            </a:pPr>
            <a:r>
              <a:t/>
            </a:r>
            <a:endParaRPr/>
          </a:p>
        </p:txBody>
      </p:sp>
      <p:sp>
        <p:nvSpPr>
          <p:cNvPr id="86" name="Google Shape;86;p17"/>
          <p:cNvSpPr txBox="1"/>
          <p:nvPr/>
        </p:nvSpPr>
        <p:spPr>
          <a:xfrm>
            <a:off x="0" y="4835700"/>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Prolongement : Opportunit</a:t>
            </a:r>
            <a:r>
              <a:rPr lang="en" sz="2200"/>
              <a:t>é </a:t>
            </a:r>
            <a:r>
              <a:rPr lang="en" sz="2220"/>
              <a:t>d’apprentissage (learning opportunity)</a:t>
            </a:r>
            <a:endParaRPr sz="2220"/>
          </a:p>
        </p:txBody>
      </p:sp>
      <p:sp>
        <p:nvSpPr>
          <p:cNvPr id="92" name="Google Shape;92;p18"/>
          <p:cNvSpPr txBox="1"/>
          <p:nvPr>
            <p:ph idx="1" type="body"/>
          </p:nvPr>
        </p:nvSpPr>
        <p:spPr>
          <a:xfrm>
            <a:off x="311700" y="1152475"/>
            <a:ext cx="60777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en" sz="1100">
                <a:solidFill>
                  <a:schemeClr val="dk1"/>
                </a:solidFill>
              </a:rPr>
              <a:t>Transition the concept into a tangible learning center. This can be set up </a:t>
            </a:r>
            <a:r>
              <a:rPr b="1" lang="en" sz="1100">
                <a:solidFill>
                  <a:schemeClr val="dk1"/>
                </a:solidFill>
              </a:rPr>
              <a:t>inside</a:t>
            </a:r>
            <a:r>
              <a:rPr lang="en" sz="1100">
                <a:solidFill>
                  <a:schemeClr val="dk1"/>
                </a:solidFill>
              </a:rPr>
              <a:t> on a tabletop/floor mat or </a:t>
            </a:r>
            <a:r>
              <a:rPr b="1" lang="en" sz="1100">
                <a:solidFill>
                  <a:schemeClr val="dk1"/>
                </a:solidFill>
              </a:rPr>
              <a:t>outside</a:t>
            </a:r>
            <a:r>
              <a:rPr lang="en" sz="1100">
                <a:solidFill>
                  <a:schemeClr val="dk1"/>
                </a:solidFill>
              </a:rPr>
              <a:t> on the pavement/grass.</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sz="1300">
                <a:solidFill>
                  <a:schemeClr val="dk1"/>
                </a:solidFill>
              </a:rPr>
              <a:t>Matériel (Loose Parts)</a:t>
            </a:r>
            <a:endParaRPr b="1" sz="1300">
              <a:solidFill>
                <a:schemeClr val="dk1"/>
              </a:solidFill>
            </a:endParaRPr>
          </a:p>
          <a:p>
            <a:pPr indent="-298450" lvl="0" marL="457200" rtl="0" algn="l">
              <a:spcBef>
                <a:spcPts val="1200"/>
              </a:spcBef>
              <a:spcAft>
                <a:spcPts val="0"/>
              </a:spcAft>
              <a:buClr>
                <a:schemeClr val="dk1"/>
              </a:buClr>
              <a:buSzPts val="1100"/>
              <a:buChar char="●"/>
            </a:pPr>
            <a:r>
              <a:rPr b="1" lang="en" sz="1100">
                <a:solidFill>
                  <a:schemeClr val="dk1"/>
                </a:solidFill>
              </a:rPr>
              <a:t>La grille :</a:t>
            </a:r>
            <a:r>
              <a:rPr lang="en" sz="1100">
                <a:solidFill>
                  <a:schemeClr val="dk1"/>
                </a:solidFill>
              </a:rPr>
              <a:t> A grid playmat, painter's tape on a table (inside), or a chalk-drawn grid on the asphalt (outside).</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Les figurines :</a:t>
            </a:r>
            <a:r>
              <a:rPr lang="en" sz="1100">
                <a:solidFill>
                  <a:schemeClr val="dk1"/>
                </a:solidFill>
              </a:rPr>
              <a:t> Small plastic animals (dogs, birds) plush toys, rocks with animal stickers, etc.</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Loose Parts for Coding :</a:t>
            </a:r>
            <a:r>
              <a:rPr lang="en" sz="1100">
                <a:solidFill>
                  <a:schemeClr val="dk1"/>
                </a:solidFill>
              </a:rPr>
              <a:t> Popsicle sticks to form arrows, flat stones with painted arrows, or laminated arrow cards.</a:t>
            </a: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Loose Parts for Animal Needs :</a:t>
            </a:r>
            <a:r>
              <a:rPr lang="en" sz="1100">
                <a:solidFill>
                  <a:schemeClr val="dk1"/>
                </a:solidFill>
              </a:rPr>
              <a:t> Blue glass beads (</a:t>
            </a:r>
            <a:r>
              <a:rPr i="1" lang="en" sz="1100">
                <a:solidFill>
                  <a:schemeClr val="dk1"/>
                </a:solidFill>
              </a:rPr>
              <a:t>l'eau</a:t>
            </a:r>
            <a:r>
              <a:rPr lang="en" sz="1100">
                <a:solidFill>
                  <a:schemeClr val="dk1"/>
                </a:solidFill>
              </a:rPr>
              <a:t>), acorns/wooden rings/real seeds (</a:t>
            </a:r>
            <a:r>
              <a:rPr i="1" lang="en" sz="1100">
                <a:solidFill>
                  <a:schemeClr val="dk1"/>
                </a:solidFill>
              </a:rPr>
              <a:t>la nourriture</a:t>
            </a:r>
            <a:r>
              <a:rPr lang="en" sz="1100">
                <a:solidFill>
                  <a:schemeClr val="dk1"/>
                </a:solidFill>
              </a:rPr>
              <a:t>), small sticks or blocks (</a:t>
            </a:r>
            <a:r>
              <a:rPr i="1" lang="en" sz="1100">
                <a:solidFill>
                  <a:schemeClr val="dk1"/>
                </a:solidFill>
              </a:rPr>
              <a:t>l'abri</a:t>
            </a:r>
            <a:r>
              <a:rPr lang="en" sz="1100">
                <a:solidFill>
                  <a:schemeClr val="dk1"/>
                </a:solidFill>
              </a:rPr>
              <a:t>).</a:t>
            </a:r>
            <a:endParaRPr sz="1100">
              <a:solidFill>
                <a:schemeClr val="dk1"/>
              </a:solidFill>
            </a:endParaRPr>
          </a:p>
          <a:p>
            <a:pPr indent="0" lvl="0" marL="0" rtl="0" algn="l">
              <a:spcBef>
                <a:spcPts val="1200"/>
              </a:spcBef>
              <a:spcAft>
                <a:spcPts val="0"/>
              </a:spcAft>
              <a:buNone/>
            </a:pPr>
            <a:r>
              <a:rPr b="1" lang="en" sz="1200">
                <a:solidFill>
                  <a:schemeClr val="dk1"/>
                </a:solidFill>
              </a:rPr>
              <a:t>Co-constructing the Center with Students</a:t>
            </a:r>
            <a:endParaRPr b="1" sz="1200">
              <a:solidFill>
                <a:schemeClr val="dk1"/>
              </a:solidFill>
            </a:endParaRPr>
          </a:p>
          <a:p>
            <a:pPr indent="0" lvl="0" marL="0" rtl="0" algn="l">
              <a:spcBef>
                <a:spcPts val="1200"/>
              </a:spcBef>
              <a:spcAft>
                <a:spcPts val="1200"/>
              </a:spcAft>
              <a:buNone/>
            </a:pPr>
            <a:r>
              <a:rPr lang="en" sz="1100">
                <a:solidFill>
                  <a:schemeClr val="dk1"/>
                </a:solidFill>
              </a:rPr>
              <a:t>“Les amis, aujourd'hui à notre centre d'exploration, la grille du Google Slide est devenue réelle. Vous pouvez aider nos petits animaux </a:t>
            </a:r>
            <a:r>
              <a:rPr lang="en" sz="1100">
                <a:solidFill>
                  <a:schemeClr val="dk1"/>
                </a:solidFill>
              </a:rPr>
              <a:t>à trouver leur nourriture et leur eau. Mais attention, ils ne parlent que la langue d</a:t>
            </a:r>
            <a:r>
              <a:rPr lang="en" sz="1100">
                <a:solidFill>
                  <a:schemeClr val="dk1"/>
                </a:solidFill>
              </a:rPr>
              <a:t>es robots ! Vous devez utiliser nos flèches pour programmer leur chemin.”</a:t>
            </a:r>
            <a:endParaRPr sz="1100">
              <a:solidFill>
                <a:schemeClr val="dk1"/>
              </a:solidFill>
            </a:endParaRPr>
          </a:p>
        </p:txBody>
      </p:sp>
      <p:pic>
        <p:nvPicPr>
          <p:cNvPr id="93" name="Google Shape;93;p18" title="20260519_152134.jpg"/>
          <p:cNvPicPr preferRelativeResize="0"/>
          <p:nvPr/>
        </p:nvPicPr>
        <p:blipFill rotWithShape="1">
          <a:blip r:embed="rId3">
            <a:alphaModFix/>
          </a:blip>
          <a:srcRect b="8204" l="4492" r="3638" t="45260"/>
          <a:stretch/>
        </p:blipFill>
        <p:spPr>
          <a:xfrm>
            <a:off x="6464400" y="1617376"/>
            <a:ext cx="2267501" cy="2486600"/>
          </a:xfrm>
          <a:prstGeom prst="rect">
            <a:avLst/>
          </a:prstGeom>
          <a:noFill/>
          <a:ln>
            <a:noFill/>
          </a:ln>
        </p:spPr>
      </p:pic>
      <p:sp>
        <p:nvSpPr>
          <p:cNvPr id="94" name="Google Shape;94;p18"/>
          <p:cNvSpPr txBox="1"/>
          <p:nvPr/>
        </p:nvSpPr>
        <p:spPr>
          <a:xfrm>
            <a:off x="0" y="4835700"/>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Documentation pédagogique (What to Look For)</a:t>
            </a:r>
            <a:endParaRPr sz="2220"/>
          </a:p>
        </p:txBody>
      </p:sp>
      <p:sp>
        <p:nvSpPr>
          <p:cNvPr id="100" name="Google Shape;100;p19"/>
          <p:cNvSpPr txBox="1"/>
          <p:nvPr/>
        </p:nvSpPr>
        <p:spPr>
          <a:xfrm>
            <a:off x="290700" y="1017725"/>
            <a:ext cx="85626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Use open-ended inquiry prompts while observing students at the paper station or the loose parts center to document their thinking:</a:t>
            </a:r>
            <a:endParaRPr sz="1000">
              <a:solidFill>
                <a:schemeClr val="dk1"/>
              </a:solidFill>
            </a:endParaRPr>
          </a:p>
          <a:p>
            <a:pPr indent="-292100" lvl="0" marL="285750" rtl="0" algn="l">
              <a:lnSpc>
                <a:spcPct val="115000"/>
              </a:lnSpc>
              <a:spcBef>
                <a:spcPts val="1200"/>
              </a:spcBef>
              <a:spcAft>
                <a:spcPts val="0"/>
              </a:spcAft>
              <a:buClr>
                <a:schemeClr val="dk1"/>
              </a:buClr>
              <a:buSzPts val="1000"/>
              <a:buChar char="●"/>
            </a:pPr>
            <a:r>
              <a:rPr b="1" lang="en" sz="1000">
                <a:solidFill>
                  <a:schemeClr val="dk1"/>
                </a:solidFill>
              </a:rPr>
              <a:t>To prompt planning:</a:t>
            </a:r>
            <a:r>
              <a:rPr lang="en" sz="1000">
                <a:solidFill>
                  <a:schemeClr val="dk1"/>
                </a:solidFill>
              </a:rPr>
              <a:t> </a:t>
            </a:r>
            <a:r>
              <a:rPr i="1" lang="en" sz="1000">
                <a:solidFill>
                  <a:schemeClr val="dk1"/>
                </a:solidFill>
              </a:rPr>
              <a:t>« Je </a:t>
            </a:r>
            <a:r>
              <a:rPr b="1" i="1" lang="en" sz="1000">
                <a:solidFill>
                  <a:schemeClr val="dk1"/>
                </a:solidFill>
              </a:rPr>
              <a:t>remarque</a:t>
            </a:r>
            <a:r>
              <a:rPr i="1" lang="en" sz="1000">
                <a:solidFill>
                  <a:schemeClr val="dk1"/>
                </a:solidFill>
              </a:rPr>
              <a:t> que ton chien a très soif. Qu'est-ce que tu vas mettre comme première flèche pour l'aider ? Et ensuite ? »</a:t>
            </a:r>
            <a:endParaRPr i="1" sz="1000">
              <a:solidFill>
                <a:schemeClr val="dk1"/>
              </a:solidFill>
            </a:endParaRPr>
          </a:p>
          <a:p>
            <a:pPr indent="-292100" lvl="0" marL="285750" rtl="0" algn="l">
              <a:lnSpc>
                <a:spcPct val="115000"/>
              </a:lnSpc>
              <a:spcBef>
                <a:spcPts val="0"/>
              </a:spcBef>
              <a:spcAft>
                <a:spcPts val="0"/>
              </a:spcAft>
              <a:buClr>
                <a:schemeClr val="dk1"/>
              </a:buClr>
              <a:buSzPts val="1000"/>
              <a:buChar char="●"/>
            </a:pPr>
            <a:r>
              <a:rPr b="1" lang="en" sz="1000">
                <a:solidFill>
                  <a:schemeClr val="dk1"/>
                </a:solidFill>
              </a:rPr>
              <a:t>To prompt debugging:</a:t>
            </a:r>
            <a:r>
              <a:rPr lang="en" sz="1000">
                <a:solidFill>
                  <a:schemeClr val="dk1"/>
                </a:solidFill>
              </a:rPr>
              <a:t> </a:t>
            </a:r>
            <a:r>
              <a:rPr i="1" lang="en" sz="1000">
                <a:solidFill>
                  <a:schemeClr val="dk1"/>
                </a:solidFill>
              </a:rPr>
              <a:t>« Oh regarde, ton oiseau-robot a glissé à côté de ses graines. Je </a:t>
            </a:r>
            <a:r>
              <a:rPr b="1" i="1" lang="en" sz="1000">
                <a:solidFill>
                  <a:schemeClr val="dk1"/>
                </a:solidFill>
              </a:rPr>
              <a:t>me demande</a:t>
            </a:r>
            <a:r>
              <a:rPr i="1" lang="en" sz="1000">
                <a:solidFill>
                  <a:schemeClr val="dk1"/>
                </a:solidFill>
              </a:rPr>
              <a:t> s'il y a une flèche qui s'est trompée de direction... Regardons ton code ensemble ! »</a:t>
            </a:r>
            <a:endParaRPr i="1" sz="1000">
              <a:solidFill>
                <a:schemeClr val="dk1"/>
              </a:solidFill>
            </a:endParaRPr>
          </a:p>
          <a:p>
            <a:pPr indent="0" lvl="0" marL="0" rtl="0" algn="l">
              <a:spcBef>
                <a:spcPts val="1200"/>
              </a:spcBef>
              <a:spcAft>
                <a:spcPts val="0"/>
              </a:spcAft>
              <a:buNone/>
            </a:pPr>
            <a:r>
              <a:t/>
            </a:r>
            <a:endParaRPr sz="1800">
              <a:solidFill>
                <a:schemeClr val="dk2"/>
              </a:solidFill>
            </a:endParaRPr>
          </a:p>
        </p:txBody>
      </p:sp>
      <p:graphicFrame>
        <p:nvGraphicFramePr>
          <p:cNvPr id="101" name="Google Shape;101;p19"/>
          <p:cNvGraphicFramePr/>
          <p:nvPr/>
        </p:nvGraphicFramePr>
        <p:xfrm>
          <a:off x="365550" y="2049625"/>
          <a:ext cx="3000000" cy="3000000"/>
        </p:xfrm>
        <a:graphic>
          <a:graphicData uri="http://schemas.openxmlformats.org/drawingml/2006/table">
            <a:tbl>
              <a:tblPr>
                <a:noFill/>
                <a:tableStyleId>{FC038C7D-F061-4741-9746-4A2776DAB195}</a:tableStyleId>
              </a:tblPr>
              <a:tblGrid>
                <a:gridCol w="4206450"/>
                <a:gridCol w="4206450"/>
              </a:tblGrid>
              <a:tr h="381000">
                <a:tc>
                  <a:txBody>
                    <a:bodyPr/>
                    <a:lstStyle/>
                    <a:p>
                      <a:pPr indent="0" lvl="0" marL="0" rtl="0" algn="l">
                        <a:spcBef>
                          <a:spcPts val="0"/>
                        </a:spcBef>
                        <a:spcAft>
                          <a:spcPts val="0"/>
                        </a:spcAft>
                        <a:buNone/>
                      </a:pPr>
                      <a:r>
                        <a:rPr b="1" lang="en" sz="1100"/>
                        <a:t>What the Child Does (Evidence)</a:t>
                      </a:r>
                      <a:endParaRPr b="1" sz="1100"/>
                    </a:p>
                  </a:txBody>
                  <a:tcPr marT="91425" marB="91425" marR="91425" marL="91425"/>
                </a:tc>
                <a:tc>
                  <a:txBody>
                    <a:bodyPr/>
                    <a:lstStyle/>
                    <a:p>
                      <a:pPr indent="0" lvl="0" marL="0" rtl="0" algn="l">
                        <a:spcBef>
                          <a:spcPts val="0"/>
                        </a:spcBef>
                        <a:spcAft>
                          <a:spcPts val="0"/>
                        </a:spcAft>
                        <a:buNone/>
                      </a:pPr>
                      <a:r>
                        <a:rPr b="1" lang="en" sz="1100"/>
                        <a:t>What it Demonstrates (Learning Domain)</a:t>
                      </a:r>
                      <a:endParaRPr b="1" sz="1100"/>
                    </a:p>
                  </a:txBody>
                  <a:tcPr marT="91425" marB="91425" marR="91425" marL="91425"/>
                </a:tc>
              </a:tr>
              <a:tr h="381000">
                <a:tc>
                  <a:txBody>
                    <a:bodyPr/>
                    <a:lstStyle/>
                    <a:p>
                      <a:pPr indent="0" lvl="0" marL="0" rtl="0" algn="l">
                        <a:spcBef>
                          <a:spcPts val="0"/>
                        </a:spcBef>
                        <a:spcAft>
                          <a:spcPts val="0"/>
                        </a:spcAft>
                        <a:buNone/>
                      </a:pPr>
                      <a:r>
                        <a:rPr lang="en" sz="1000"/>
                        <a:t>Places or draws one arrow, moves the animal/finger, then draws the next arrow (step-by-step).</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Math/Coding:</a:t>
                      </a:r>
                      <a:r>
                        <a:rPr lang="en" sz="1000">
                          <a:solidFill>
                            <a:schemeClr val="dk1"/>
                          </a:solidFill>
                        </a:rPr>
                        <a:t> Exploring coding through trial-and-error. Beginning to understand spatial cause-and-effect.</a:t>
                      </a:r>
                      <a:endParaRPr sz="1000"/>
                    </a:p>
                  </a:txBody>
                  <a:tcPr marT="91425" marB="91425" marR="91425" marL="91425"/>
                </a:tc>
              </a:tr>
              <a:tr h="381000">
                <a:tc>
                  <a:txBody>
                    <a:bodyPr/>
                    <a:lstStyle/>
                    <a:p>
                      <a:pPr indent="0" lvl="0" marL="0" rtl="0" algn="l">
                        <a:spcBef>
                          <a:spcPts val="0"/>
                        </a:spcBef>
                        <a:spcAft>
                          <a:spcPts val="0"/>
                        </a:spcAft>
                        <a:buNone/>
                      </a:pPr>
                      <a:r>
                        <a:rPr lang="en" sz="1000">
                          <a:solidFill>
                            <a:schemeClr val="dk1"/>
                          </a:solidFill>
                        </a:rPr>
                        <a:t>Fills out the entire row of arrows on their paper </a:t>
                      </a:r>
                      <a:r>
                        <a:rPr i="1" lang="en" sz="1000">
                          <a:solidFill>
                            <a:schemeClr val="dk1"/>
                          </a:solidFill>
                        </a:rPr>
                        <a:t>before</a:t>
                      </a:r>
                      <a:r>
                        <a:rPr lang="en" sz="1000">
                          <a:solidFill>
                            <a:schemeClr val="dk1"/>
                          </a:solidFill>
                        </a:rPr>
                        <a:t> tracking it with their finger.</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Math/Coding:</a:t>
                      </a:r>
                      <a:r>
                        <a:rPr lang="en" sz="1000">
                          <a:solidFill>
                            <a:schemeClr val="dk1"/>
                          </a:solidFill>
                        </a:rPr>
                        <a:t> Advanced computational thinking. Demonstrating the ability to plan an entire sequential algorithm ahead of time.</a:t>
                      </a:r>
                      <a:endParaRPr sz="1000"/>
                    </a:p>
                  </a:txBody>
                  <a:tcPr marT="91425" marB="91425" marR="91425" marL="91425"/>
                </a:tc>
              </a:tr>
              <a:tr h="381000">
                <a:tc>
                  <a:txBody>
                    <a:bodyPr/>
                    <a:lstStyle/>
                    <a:p>
                      <a:pPr indent="0" lvl="0" marL="0" rtl="0" algn="l">
                        <a:spcBef>
                          <a:spcPts val="0"/>
                        </a:spcBef>
                        <a:spcAft>
                          <a:spcPts val="0"/>
                        </a:spcAft>
                        <a:buNone/>
                      </a:pPr>
                      <a:r>
                        <a:rPr lang="en" sz="1000">
                          <a:solidFill>
                            <a:schemeClr val="dk1"/>
                          </a:solidFill>
                        </a:rPr>
                        <a:t>Verbally uses words like </a:t>
                      </a:r>
                      <a:r>
                        <a:rPr i="1" lang="en" sz="1000">
                          <a:solidFill>
                            <a:schemeClr val="dk1"/>
                          </a:solidFill>
                        </a:rPr>
                        <a:t>avance, monte, descend</a:t>
                      </a:r>
                      <a:r>
                        <a:rPr lang="en" sz="1000">
                          <a:solidFill>
                            <a:schemeClr val="dk1"/>
                          </a:solidFill>
                        </a:rPr>
                        <a:t> while completing their paper or moving loose parts.</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Language/Spatial Reasoning:</a:t>
                      </a:r>
                      <a:r>
                        <a:rPr lang="en" sz="1000">
                          <a:solidFill>
                            <a:schemeClr val="dk1"/>
                          </a:solidFill>
                        </a:rPr>
                        <a:t> Incorporating French spatial terminology accurately in context.</a:t>
                      </a:r>
                      <a:endParaRPr sz="1000"/>
                    </a:p>
                  </a:txBody>
                  <a:tcPr marT="91425" marB="91425" marR="91425" marL="91425"/>
                </a:tc>
              </a:tr>
              <a:tr h="381000">
                <a:tc>
                  <a:txBody>
                    <a:bodyPr/>
                    <a:lstStyle/>
                    <a:p>
                      <a:pPr indent="0" lvl="0" marL="0" rtl="0" algn="l">
                        <a:spcBef>
                          <a:spcPts val="0"/>
                        </a:spcBef>
                        <a:spcAft>
                          <a:spcPts val="0"/>
                        </a:spcAft>
                        <a:buNone/>
                      </a:pPr>
                      <a:r>
                        <a:rPr lang="en" sz="1000"/>
                        <a:t>Places a block on the loose parts grid and says, "The dog can't go here, it's a big wall, he has to go around."</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Problem Solving:</a:t>
                      </a:r>
                      <a:r>
                        <a:rPr lang="en" sz="1000">
                          <a:solidFill>
                            <a:schemeClr val="dk1"/>
                          </a:solidFill>
                        </a:rPr>
                        <a:t> Adding constraints and self-correcting paths to solve complex spatial problems.</a:t>
                      </a:r>
                      <a:endParaRPr sz="1000"/>
                    </a:p>
                  </a:txBody>
                  <a:tcPr marT="91425" marB="91425" marR="91425" marL="91425"/>
                </a:tc>
              </a:tr>
              <a:tr h="381000">
                <a:tc>
                  <a:txBody>
                    <a:bodyPr/>
                    <a:lstStyle/>
                    <a:p>
                      <a:pPr indent="0" lvl="0" marL="0" rtl="0" algn="l">
                        <a:spcBef>
                          <a:spcPts val="0"/>
                        </a:spcBef>
                        <a:spcAft>
                          <a:spcPts val="0"/>
                        </a:spcAft>
                        <a:buNone/>
                      </a:pPr>
                      <a:r>
                        <a:rPr lang="en" sz="1000"/>
                        <a:t>Correctly targets the blocks containing both the blue beads and the seeds.</a:t>
                      </a:r>
                      <a:endParaRPr sz="1000"/>
                    </a:p>
                  </a:txBody>
                  <a:tcPr marT="91425" marB="91425" marR="91425" marL="91425"/>
                </a:tc>
                <a:tc>
                  <a:txBody>
                    <a:bodyPr/>
                    <a:lstStyle/>
                    <a:p>
                      <a:pPr indent="0" lvl="0" marL="0" rtl="0" algn="l">
                        <a:spcBef>
                          <a:spcPts val="0"/>
                        </a:spcBef>
                        <a:spcAft>
                          <a:spcPts val="0"/>
                        </a:spcAft>
                        <a:buNone/>
                      </a:pPr>
                      <a:r>
                        <a:rPr b="1" lang="en" sz="1000">
                          <a:solidFill>
                            <a:schemeClr val="dk1"/>
                          </a:solidFill>
                        </a:rPr>
                        <a:t>Natural World (Science):</a:t>
                      </a:r>
                      <a:r>
                        <a:rPr lang="en" sz="1000">
                          <a:solidFill>
                            <a:schemeClr val="dk1"/>
                          </a:solidFill>
                        </a:rPr>
                        <a:t> Expressing a clear understanding that the living animal requires both food and water to survive.</a:t>
                      </a:r>
                      <a:endParaRPr sz="1000"/>
                    </a:p>
                  </a:txBody>
                  <a:tcPr marT="91425" marB="91425" marR="91425" marL="91425"/>
                </a:tc>
              </a:tr>
            </a:tbl>
          </a:graphicData>
        </a:graphic>
      </p:graphicFrame>
      <p:sp>
        <p:nvSpPr>
          <p:cNvPr id="102" name="Google Shape;102;p19"/>
          <p:cNvSpPr txBox="1"/>
          <p:nvPr/>
        </p:nvSpPr>
        <p:spPr>
          <a:xfrm>
            <a:off x="0" y="4973825"/>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Extension</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students understand the basic mechanics of coding, you can print the blank grid templates along with the themed sheets (animals, foods) or create your own based on their interest, to let children design their own custom coding boards. Students simply choose a theme, place their character, scatter targets or obstacles (like a treasure chest or different foods (healthy/sometimes foods) onto the grid, and then draw or paste the arrows to program a safe path. This seamlessly connects computational thinking to their personal interests, transforming them from users of code into creative problem solvers who can challenge their peers to decode their custom game.</a:t>
            </a:r>
            <a:endParaRPr/>
          </a:p>
        </p:txBody>
      </p:sp>
      <p:sp>
        <p:nvSpPr>
          <p:cNvPr id="109" name="Google Shape;109;p20"/>
          <p:cNvSpPr txBox="1"/>
          <p:nvPr/>
        </p:nvSpPr>
        <p:spPr>
          <a:xfrm>
            <a:off x="0" y="4835700"/>
            <a:ext cx="405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Coding et les besoins des animaux by Jennifer Dumas CC BY-NC-SA</a:t>
            </a:r>
            <a:endParaRPr sz="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21"/>
          <p:cNvGraphicFramePr/>
          <p:nvPr/>
        </p:nvGraphicFramePr>
        <p:xfrm>
          <a:off x="1183250" y="143238"/>
          <a:ext cx="3000000" cy="3000000"/>
        </p:xfrm>
        <a:graphic>
          <a:graphicData uri="http://schemas.openxmlformats.org/drawingml/2006/table">
            <a:tbl>
              <a:tblPr>
                <a:noFill/>
                <a:tableStyleId>{FC038C7D-F061-4741-9746-4A2776DAB195}</a:tableStyleId>
              </a:tblPr>
              <a:tblGrid>
                <a:gridCol w="1366475"/>
                <a:gridCol w="1366475"/>
                <a:gridCol w="1366475"/>
                <a:gridCol w="1366475"/>
                <a:gridCol w="1366475"/>
              </a:tblGrid>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07775">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05150">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pic>
        <p:nvPicPr>
          <p:cNvPr id="115" name="Google Shape;115;p21"/>
          <p:cNvPicPr preferRelativeResize="0"/>
          <p:nvPr/>
        </p:nvPicPr>
        <p:blipFill rotWithShape="1">
          <a:blip r:embed="rId3">
            <a:alphaModFix/>
          </a:blip>
          <a:srcRect b="33382" l="0" r="0" t="0"/>
          <a:stretch/>
        </p:blipFill>
        <p:spPr>
          <a:xfrm>
            <a:off x="2764075" y="1245100"/>
            <a:ext cx="883750" cy="849451"/>
          </a:xfrm>
          <a:prstGeom prst="rect">
            <a:avLst/>
          </a:prstGeom>
          <a:noFill/>
          <a:ln>
            <a:noFill/>
          </a:ln>
        </p:spPr>
      </p:pic>
      <p:sp>
        <p:nvSpPr>
          <p:cNvPr id="116" name="Google Shape;116;p21"/>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rot="-5400000">
            <a:off x="332200" y="42433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a:off x="332200" y="311075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rot="10800000">
            <a:off x="332200" y="2387600"/>
            <a:ext cx="695100" cy="557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rot="5373294">
            <a:off x="262939" y="1150860"/>
            <a:ext cx="695121" cy="557418"/>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21" title="Screenshot 2026-05-26 175131.png"/>
          <p:cNvPicPr preferRelativeResize="0"/>
          <p:nvPr/>
        </p:nvPicPr>
        <p:blipFill>
          <a:blip r:embed="rId4">
            <a:alphaModFix/>
          </a:blip>
          <a:stretch>
            <a:fillRect/>
          </a:stretch>
        </p:blipFill>
        <p:spPr>
          <a:xfrm>
            <a:off x="1492200" y="4279837"/>
            <a:ext cx="836575" cy="696586"/>
          </a:xfrm>
          <a:prstGeom prst="rect">
            <a:avLst/>
          </a:prstGeom>
          <a:noFill/>
          <a:ln>
            <a:noFill/>
          </a:ln>
        </p:spPr>
      </p:pic>
      <p:pic>
        <p:nvPicPr>
          <p:cNvPr id="136" name="Google Shape;136;p21" title="Screenshot 2026-05-26 174854.png"/>
          <p:cNvPicPr preferRelativeResize="0"/>
          <p:nvPr/>
        </p:nvPicPr>
        <p:blipFill rotWithShape="1">
          <a:blip r:embed="rId5">
            <a:alphaModFix/>
          </a:blip>
          <a:srcRect b="16690" l="7614" r="13806" t="5501"/>
          <a:stretch/>
        </p:blipFill>
        <p:spPr>
          <a:xfrm>
            <a:off x="4157562" y="1194274"/>
            <a:ext cx="883750" cy="951098"/>
          </a:xfrm>
          <a:prstGeom prst="rect">
            <a:avLst/>
          </a:prstGeom>
          <a:noFill/>
          <a:ln>
            <a:noFill/>
          </a:ln>
        </p:spPr>
      </p:pic>
      <p:pic>
        <p:nvPicPr>
          <p:cNvPr id="137" name="Google Shape;137;p21" title="Screenshot 2026-05-26 174949.png"/>
          <p:cNvPicPr preferRelativeResize="0"/>
          <p:nvPr/>
        </p:nvPicPr>
        <p:blipFill rotWithShape="1">
          <a:blip r:embed="rId6">
            <a:alphaModFix/>
          </a:blip>
          <a:srcRect b="11806" l="7491" r="10635" t="4992"/>
          <a:stretch/>
        </p:blipFill>
        <p:spPr>
          <a:xfrm>
            <a:off x="6746777" y="359875"/>
            <a:ext cx="1163897" cy="743000"/>
          </a:xfrm>
          <a:prstGeom prst="rect">
            <a:avLst/>
          </a:prstGeom>
          <a:noFill/>
          <a:ln>
            <a:noFill/>
          </a:ln>
        </p:spPr>
      </p:pic>
      <p:pic>
        <p:nvPicPr>
          <p:cNvPr id="138" name="Google Shape;138;p21" title="Screenshot 2026-05-26 175413.png"/>
          <p:cNvPicPr preferRelativeResize="0"/>
          <p:nvPr/>
        </p:nvPicPr>
        <p:blipFill>
          <a:blip r:embed="rId7">
            <a:alphaModFix/>
          </a:blip>
          <a:stretch>
            <a:fillRect/>
          </a:stretch>
        </p:blipFill>
        <p:spPr>
          <a:xfrm>
            <a:off x="4224450" y="2334930"/>
            <a:ext cx="695100" cy="662424"/>
          </a:xfrm>
          <a:prstGeom prst="rect">
            <a:avLst/>
          </a:prstGeom>
          <a:noFill/>
          <a:ln>
            <a:noFill/>
          </a:ln>
        </p:spPr>
      </p:pic>
      <p:pic>
        <p:nvPicPr>
          <p:cNvPr id="139" name="Google Shape;139;p21" title="Screenshot 2026-05-26 175449.png"/>
          <p:cNvPicPr preferRelativeResize="0"/>
          <p:nvPr/>
        </p:nvPicPr>
        <p:blipFill>
          <a:blip r:embed="rId8">
            <a:alphaModFix/>
          </a:blip>
          <a:stretch>
            <a:fillRect/>
          </a:stretch>
        </p:blipFill>
        <p:spPr>
          <a:xfrm>
            <a:off x="5601574" y="4256102"/>
            <a:ext cx="695100" cy="7440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